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4"/>
  </p:notesMasterIdLst>
  <p:sldIdLst>
    <p:sldId id="256" r:id="rId2"/>
    <p:sldId id="257" r:id="rId3"/>
    <p:sldId id="258" r:id="rId4"/>
    <p:sldId id="259" r:id="rId5"/>
    <p:sldId id="277" r:id="rId6"/>
    <p:sldId id="278" r:id="rId7"/>
    <p:sldId id="279" r:id="rId8"/>
    <p:sldId id="280" r:id="rId9"/>
    <p:sldId id="262" r:id="rId10"/>
    <p:sldId id="260" r:id="rId11"/>
    <p:sldId id="263" r:id="rId12"/>
    <p:sldId id="265" r:id="rId13"/>
    <p:sldId id="264" r:id="rId14"/>
    <p:sldId id="275" r:id="rId15"/>
    <p:sldId id="266" r:id="rId16"/>
    <p:sldId id="268" r:id="rId17"/>
    <p:sldId id="267" r:id="rId18"/>
    <p:sldId id="281" r:id="rId19"/>
    <p:sldId id="271" r:id="rId20"/>
    <p:sldId id="276" r:id="rId21"/>
    <p:sldId id="269"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1996" autoAdjust="0"/>
  </p:normalViewPr>
  <p:slideViewPr>
    <p:cSldViewPr snapToGrid="0">
      <p:cViewPr varScale="1">
        <p:scale>
          <a:sx n="88" d="100"/>
          <a:sy n="88" d="100"/>
        </p:scale>
        <p:origin x="9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936D7-0D27-4227-B68C-7B6928AD7202}"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8F7C5-2A9E-4266-A278-AA1409248DA8}" type="slidenum">
              <a:rPr lang="en-US" smtClean="0"/>
              <a:t>‹#›</a:t>
            </a:fld>
            <a:endParaRPr lang="en-US"/>
          </a:p>
        </p:txBody>
      </p:sp>
    </p:spTree>
    <p:extLst>
      <p:ext uri="{BB962C8B-B14F-4D97-AF65-F5344CB8AC3E}">
        <p14:creationId xmlns:p14="http://schemas.microsoft.com/office/powerpoint/2010/main" val="119086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Investigating latent states in perceptual decision-making</a:t>
            </a:r>
          </a:p>
        </p:txBody>
      </p:sp>
      <p:sp>
        <p:nvSpPr>
          <p:cNvPr id="4" name="Slide Number Placeholder 3"/>
          <p:cNvSpPr>
            <a:spLocks noGrp="1"/>
          </p:cNvSpPr>
          <p:nvPr>
            <p:ph type="sldNum" sz="quarter" idx="5"/>
          </p:nvPr>
        </p:nvSpPr>
        <p:spPr/>
        <p:txBody>
          <a:bodyPr/>
          <a:lstStyle/>
          <a:p>
            <a:fld id="{65F8F7C5-2A9E-4266-A278-AA1409248DA8}" type="slidenum">
              <a:rPr lang="en-US" smtClean="0"/>
              <a:t>1</a:t>
            </a:fld>
            <a:endParaRPr lang="en-US"/>
          </a:p>
        </p:txBody>
      </p:sp>
    </p:spTree>
    <p:extLst>
      <p:ext uri="{BB962C8B-B14F-4D97-AF65-F5344CB8AC3E}">
        <p14:creationId xmlns:p14="http://schemas.microsoft.com/office/powerpoint/2010/main" val="2875303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HMM employed in a 2 alternative forced choice task in mice</a:t>
            </a:r>
          </a:p>
        </p:txBody>
      </p:sp>
      <p:sp>
        <p:nvSpPr>
          <p:cNvPr id="4" name="Slide Number Placeholder 3"/>
          <p:cNvSpPr>
            <a:spLocks noGrp="1"/>
          </p:cNvSpPr>
          <p:nvPr>
            <p:ph type="sldNum" sz="quarter" idx="5"/>
          </p:nvPr>
        </p:nvSpPr>
        <p:spPr/>
        <p:txBody>
          <a:bodyPr/>
          <a:lstStyle/>
          <a:p>
            <a:fld id="{65F8F7C5-2A9E-4266-A278-AA1409248DA8}" type="slidenum">
              <a:rPr lang="en-US" smtClean="0"/>
              <a:t>5</a:t>
            </a:fld>
            <a:endParaRPr lang="en-US"/>
          </a:p>
        </p:txBody>
      </p:sp>
    </p:spTree>
    <p:extLst>
      <p:ext uri="{BB962C8B-B14F-4D97-AF65-F5344CB8AC3E}">
        <p14:creationId xmlns:p14="http://schemas.microsoft.com/office/powerpoint/2010/main" val="39328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Plot c – predictive accuracy of the different state models</a:t>
            </a:r>
          </a:p>
          <a:p>
            <a:pPr algn="just"/>
            <a:r>
              <a:rPr lang="en-US" dirty="0"/>
              <a:t>Plot d – Three state GLM HMM chosen, with the states being Engaged, right-bias and disengaged. We can see that the engaged state has the highest transition possibility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Plot e – Weights of the covariates </a:t>
            </a:r>
            <a:r>
              <a:rPr lang="en-US" dirty="0" err="1"/>
              <a:t>wrt</a:t>
            </a:r>
            <a:r>
              <a:rPr lang="en-US" dirty="0"/>
              <a:t> to the states. Covariates here being the stimulus, bias (an array of ones), previous choice (what the mouse chose on the previous trial), and win stay lose switch(corresponding to switching the response based on reward received).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Plot a – Probabilities of the mouse in one of the three states for the 90 trials.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Real world is ‘richer’. 2AFC task is discrete and binary; We need models that can handle continuous or multiclass observations to capture richer behaviors.</a:t>
            </a:r>
          </a:p>
          <a:p>
            <a:endParaRPr lang="en-US" dirty="0"/>
          </a:p>
        </p:txBody>
      </p:sp>
      <p:sp>
        <p:nvSpPr>
          <p:cNvPr id="4" name="Slide Number Placeholder 3"/>
          <p:cNvSpPr>
            <a:spLocks noGrp="1"/>
          </p:cNvSpPr>
          <p:nvPr>
            <p:ph type="sldNum" sz="quarter" idx="5"/>
          </p:nvPr>
        </p:nvSpPr>
        <p:spPr/>
        <p:txBody>
          <a:bodyPr/>
          <a:lstStyle/>
          <a:p>
            <a:fld id="{65F8F7C5-2A9E-4266-A278-AA1409248DA8}" type="slidenum">
              <a:rPr lang="en-US" smtClean="0"/>
              <a:t>6</a:t>
            </a:fld>
            <a:endParaRPr lang="en-US"/>
          </a:p>
        </p:txBody>
      </p:sp>
    </p:spTree>
    <p:extLst>
      <p:ext uri="{BB962C8B-B14F-4D97-AF65-F5344CB8AC3E}">
        <p14:creationId xmlns:p14="http://schemas.microsoft.com/office/powerpoint/2010/main" val="180972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So, our experiment consisted of participant responses to an orientation variant of a random-dot motion task, such that stimulus strength (coherence levels), selective attention and expectation about target coherent orientations could be manipulated. Participants completed 4 test sessions; each consisted of practice trials, calibration trials and test trials. </a:t>
            </a:r>
          </a:p>
          <a:p>
            <a:pPr algn="just"/>
            <a:endParaRPr lang="en-US" dirty="0"/>
          </a:p>
          <a:p>
            <a:pPr algn="just"/>
            <a:r>
              <a:rPr lang="en-US" dirty="0"/>
              <a:t>Experiment started with a block of calibration trials; with 400 black bars displayed as shown without an attention cue. On each trial, 100% of the bars formed a coherent orientation in one of the five possible orientations (15-159 degrees with 36 degree increments). Participants reported the motion direction of coherent orientation using a flight simulator joystick.  </a:t>
            </a:r>
          </a:p>
          <a:p>
            <a:pPr algn="just"/>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For the main task, each trial began with a display consisting of a fixation point surrounded by an annulus of flickering randomly oriented 200 red and  200 blue bars. After 400-800 </a:t>
            </a:r>
            <a:r>
              <a:rPr lang="en-US" dirty="0" err="1"/>
              <a:t>ms</a:t>
            </a:r>
            <a:r>
              <a:rPr lang="en-US" dirty="0"/>
              <a:t>, the fixation point was replaced by an attention cue; red, blue or green on a dark grey background. Red and blue attention cues informed participants of the color of the forthcoming target orientation forming a part of the focused attention case, whereas green cue didn’t inform participants and hence they had to monitor both red and blue cars for a coherent orientation, corresponding to the divided attention case.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p>
          <a:p>
            <a:pPr algn="just"/>
            <a:r>
              <a:rPr lang="en-US" dirty="0"/>
              <a:t>One color was flickered at 30 Hz the other at 40Hz for the duration of a trial.  After 600-1000 </a:t>
            </a:r>
            <a:r>
              <a:rPr lang="en-US" dirty="0" err="1"/>
              <a:t>ms</a:t>
            </a:r>
            <a:r>
              <a:rPr lang="en-US" dirty="0"/>
              <a:t>, the red and blue flickering bars were presented for 800 </a:t>
            </a:r>
            <a:r>
              <a:rPr lang="en-US" dirty="0" err="1"/>
              <a:t>ms</a:t>
            </a:r>
            <a:r>
              <a:rPr lang="en-US" dirty="0"/>
              <a:t>, such that a proportion of either red or blue bars formed a coherent orientation at one of the 5 possible orientations. The remaining bars were randomly assigned to the other 4 directions. Note that the attention cue was always valid such that on focused attention trials, the coherent orientation was represented by red bars on half the trials (red attention cue) and by blue bars (blue attention cue) on half the trials. The target display was followed by a 500-ms of a display of a fixation point surrounded by randomly oriented red and blue bars. Each trial ended with a blank intertrial-interval (ITI) that lasted for 666.7-1000 </a:t>
            </a:r>
            <a:r>
              <a:rPr lang="en-US" dirty="0" err="1"/>
              <a:t>ms.</a:t>
            </a:r>
            <a:r>
              <a:rPr lang="en-US" dirty="0"/>
              <a:t> Participants indicated the target coherent orientation by moving the flight simulator joystick its maximal distance in a direction matching the coherent orientation. After making a response, participants turned the joystick to the center in preparation for the next trial. Responses were considered valid when they occurred in the interval between target onset and ITI offset</a:t>
            </a:r>
          </a:p>
          <a:p>
            <a:endParaRPr lang="en-US" dirty="0"/>
          </a:p>
          <a:p>
            <a:pPr algn="just"/>
            <a:r>
              <a:rPr lang="en-US" dirty="0"/>
              <a:t>On each trial, we first identified the final coordinate of the joystick at maximum distance from starting point and used that coordinate to compute the final angle response on each trial (i.e., final response). We then computed an absolute error between this final response and the presented coherent orientation (i.e., final response error) on each trial. Any trials with missed responses and responses that were too early were discarded from further analysis.</a:t>
            </a:r>
          </a:p>
          <a:p>
            <a:pPr algn="just"/>
            <a:endParaRPr lang="en-US" dirty="0"/>
          </a:p>
        </p:txBody>
      </p:sp>
      <p:sp>
        <p:nvSpPr>
          <p:cNvPr id="4" name="Slide Number Placeholder 3"/>
          <p:cNvSpPr>
            <a:spLocks noGrp="1"/>
          </p:cNvSpPr>
          <p:nvPr>
            <p:ph type="sldNum" sz="quarter" idx="5"/>
          </p:nvPr>
        </p:nvSpPr>
        <p:spPr/>
        <p:txBody>
          <a:bodyPr/>
          <a:lstStyle/>
          <a:p>
            <a:fld id="{65F8F7C5-2A9E-4266-A278-AA1409248DA8}" type="slidenum">
              <a:rPr lang="en-US" smtClean="0"/>
              <a:t>7</a:t>
            </a:fld>
            <a:endParaRPr lang="en-US"/>
          </a:p>
        </p:txBody>
      </p:sp>
    </p:spTree>
    <p:extLst>
      <p:ext uri="{BB962C8B-B14F-4D97-AF65-F5344CB8AC3E}">
        <p14:creationId xmlns:p14="http://schemas.microsoft.com/office/powerpoint/2010/main" val="1997799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We then examined the impact of coherence level (low/high), attention (focused/divided), and expectation (expected /unexpected) on response trajectories and response errors across time. Response trajectory is a measure of a temporal integration of sensory information from the onset of target presentation leading up to a decision choice. Response trajectory was computed as a cumulative distance the joystick was moved from the center across time</a:t>
            </a:r>
          </a:p>
          <a:p>
            <a:pPr algn="just"/>
            <a:endParaRPr lang="en-US" dirty="0"/>
          </a:p>
          <a:p>
            <a:pPr algn="just"/>
            <a:r>
              <a:rPr lang="en-US" dirty="0"/>
              <a:t>Top-down parameters – Expectation and Attention</a:t>
            </a:r>
          </a:p>
          <a:p>
            <a:pPr algn="just"/>
            <a:r>
              <a:rPr lang="en-US" dirty="0"/>
              <a:t>Bottom-up – Coherence level</a:t>
            </a:r>
          </a:p>
          <a:p>
            <a:pPr algn="just"/>
            <a:endParaRPr lang="en-US" dirty="0"/>
          </a:p>
          <a:p>
            <a:pPr algn="just"/>
            <a:r>
              <a:rPr lang="en-US" dirty="0"/>
              <a:t>Target aligned response trajectories and target aligned response errors plotted from the onset of coherent orientation (0ms) to 1000ms after onset. Response trajectories and errors were plotted as a function of orientation coherence (high/low); as a function of attention (focused/divided); as a function of expectation (expected/unexpected). </a:t>
            </a:r>
          </a:p>
          <a:p>
            <a:pPr algn="just"/>
            <a:endParaRPr lang="en-US" dirty="0"/>
          </a:p>
          <a:p>
            <a:pPr algn="just"/>
            <a:r>
              <a:rPr lang="en-US" dirty="0"/>
              <a:t>Focused attention led to a greater amplitude of response trajectories in comparison to divided attention from 266.7 to 966.7 </a:t>
            </a:r>
            <a:r>
              <a:rPr lang="en-US" dirty="0" err="1"/>
              <a:t>ms</a:t>
            </a:r>
            <a:r>
              <a:rPr lang="en-US" dirty="0"/>
              <a:t> after target onset (resampled p &lt; 0.05; b). Response trajectories were not modulated by manipulations of expectation (c). Response errors were lower when coherent orientation was presented at a high coherence than at a low level from 541.4 to 1300 </a:t>
            </a:r>
            <a:r>
              <a:rPr lang="en-US" dirty="0" err="1"/>
              <a:t>ms</a:t>
            </a:r>
            <a:r>
              <a:rPr lang="en-US" dirty="0"/>
              <a:t> after target onset and from -225 </a:t>
            </a:r>
            <a:r>
              <a:rPr lang="en-US" dirty="0" err="1"/>
              <a:t>ms</a:t>
            </a:r>
            <a:r>
              <a:rPr lang="en-US" dirty="0"/>
              <a:t> before peaked response to 250 </a:t>
            </a:r>
            <a:r>
              <a:rPr lang="en-US" dirty="0" err="1"/>
              <a:t>ms</a:t>
            </a:r>
            <a:r>
              <a:rPr lang="en-US" dirty="0"/>
              <a:t> after peaked response</a:t>
            </a:r>
          </a:p>
        </p:txBody>
      </p:sp>
      <p:sp>
        <p:nvSpPr>
          <p:cNvPr id="4" name="Slide Number Placeholder 3"/>
          <p:cNvSpPr>
            <a:spLocks noGrp="1"/>
          </p:cNvSpPr>
          <p:nvPr>
            <p:ph type="sldNum" sz="quarter" idx="5"/>
          </p:nvPr>
        </p:nvSpPr>
        <p:spPr/>
        <p:txBody>
          <a:bodyPr/>
          <a:lstStyle/>
          <a:p>
            <a:fld id="{65F8F7C5-2A9E-4266-A278-AA1409248DA8}" type="slidenum">
              <a:rPr lang="en-US" smtClean="0"/>
              <a:t>8</a:t>
            </a:fld>
            <a:endParaRPr lang="en-US"/>
          </a:p>
        </p:txBody>
      </p:sp>
    </p:spTree>
    <p:extLst>
      <p:ext uri="{BB962C8B-B14F-4D97-AF65-F5344CB8AC3E}">
        <p14:creationId xmlns:p14="http://schemas.microsoft.com/office/powerpoint/2010/main" val="1957789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3/22/2024</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160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3/22/2024</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856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3/22/2024</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53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3/22/2024</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45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3/22/2024</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158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3/22/2024</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559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3/22/2024</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2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3/22/2024</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803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3/22/2024</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361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3/22/2024</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472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3/22/2024</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82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3/22/2024</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83621763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42EA5B-0010-6048-DE46-2BD209FA1A7C}"/>
              </a:ext>
            </a:extLst>
          </p:cNvPr>
          <p:cNvSpPr>
            <a:spLocks noGrp="1"/>
          </p:cNvSpPr>
          <p:nvPr>
            <p:ph type="ctrTitle"/>
          </p:nvPr>
        </p:nvSpPr>
        <p:spPr>
          <a:xfrm>
            <a:off x="860742" y="218500"/>
            <a:ext cx="4425962" cy="5086471"/>
          </a:xfrm>
        </p:spPr>
        <p:txBody>
          <a:bodyPr>
            <a:normAutofit/>
          </a:bodyPr>
          <a:lstStyle/>
          <a:p>
            <a:pPr algn="l"/>
            <a:r>
              <a:rPr lang="en-US" dirty="0"/>
              <a:t>Inferring latent strategies in human decision making</a:t>
            </a:r>
          </a:p>
        </p:txBody>
      </p:sp>
      <p:sp>
        <p:nvSpPr>
          <p:cNvPr id="3" name="Subtitle 2">
            <a:extLst>
              <a:ext uri="{FF2B5EF4-FFF2-40B4-BE49-F238E27FC236}">
                <a16:creationId xmlns:a16="http://schemas.microsoft.com/office/drawing/2014/main" id="{3AACEDCA-A7DA-F2F2-6AAB-64D838FF056A}"/>
              </a:ext>
            </a:extLst>
          </p:cNvPr>
          <p:cNvSpPr>
            <a:spLocks noGrp="1"/>
          </p:cNvSpPr>
          <p:nvPr>
            <p:ph type="subTitle" idx="1"/>
          </p:nvPr>
        </p:nvSpPr>
        <p:spPr>
          <a:xfrm>
            <a:off x="860742" y="6312896"/>
            <a:ext cx="4425962" cy="427993"/>
          </a:xfrm>
        </p:spPr>
        <p:txBody>
          <a:bodyPr>
            <a:normAutofit/>
          </a:bodyPr>
          <a:lstStyle/>
          <a:p>
            <a:pPr algn="l"/>
            <a:r>
              <a:rPr lang="en-US" dirty="0"/>
              <a:t>03/22/2024</a:t>
            </a:r>
          </a:p>
        </p:txBody>
      </p:sp>
      <p:pic>
        <p:nvPicPr>
          <p:cNvPr id="4" name="Picture 3" descr="Vector background of vibrant colors splashing">
            <a:extLst>
              <a:ext uri="{FF2B5EF4-FFF2-40B4-BE49-F238E27FC236}">
                <a16:creationId xmlns:a16="http://schemas.microsoft.com/office/drawing/2014/main" id="{F1102874-FDC2-5327-1B60-49ED86641BC8}"/>
              </a:ext>
            </a:extLst>
          </p:cNvPr>
          <p:cNvPicPr>
            <a:picLocks noChangeAspect="1"/>
          </p:cNvPicPr>
          <p:nvPr/>
        </p:nvPicPr>
        <p:blipFill rotWithShape="1">
          <a:blip r:embed="rId3"/>
          <a:srcRect l="23597" r="12367" b="-1"/>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A7093AD-9CD4-40B4-58E4-6EE5A6D3D61B}"/>
              </a:ext>
            </a:extLst>
          </p:cNvPr>
          <p:cNvSpPr txBox="1"/>
          <p:nvPr/>
        </p:nvSpPr>
        <p:spPr>
          <a:xfrm>
            <a:off x="2267584" y="5304971"/>
            <a:ext cx="1917192" cy="369332"/>
          </a:xfrm>
          <a:prstGeom prst="rect">
            <a:avLst/>
          </a:prstGeom>
          <a:noFill/>
        </p:spPr>
        <p:txBody>
          <a:bodyPr wrap="none" rtlCol="0">
            <a:spAutoFit/>
          </a:bodyPr>
          <a:lstStyle/>
          <a:p>
            <a:r>
              <a:rPr lang="en-US" dirty="0"/>
              <a:t>*title in progress</a:t>
            </a:r>
          </a:p>
        </p:txBody>
      </p:sp>
    </p:spTree>
    <p:extLst>
      <p:ext uri="{BB962C8B-B14F-4D97-AF65-F5344CB8AC3E}">
        <p14:creationId xmlns:p14="http://schemas.microsoft.com/office/powerpoint/2010/main" val="233452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AF5E1-7038-3EE3-A00C-05BD44CFF45D}"/>
              </a:ext>
            </a:extLst>
          </p:cNvPr>
          <p:cNvSpPr>
            <a:spLocks noGrp="1"/>
          </p:cNvSpPr>
          <p:nvPr>
            <p:ph type="title"/>
          </p:nvPr>
        </p:nvSpPr>
        <p:spPr/>
        <p:txBody>
          <a:bodyPr/>
          <a:lstStyle/>
          <a:p>
            <a:r>
              <a:rPr lang="en-US" dirty="0"/>
              <a:t>Key modeling constraints</a:t>
            </a:r>
          </a:p>
        </p:txBody>
      </p:sp>
      <p:sp>
        <p:nvSpPr>
          <p:cNvPr id="3" name="Content Placeholder 2">
            <a:extLst>
              <a:ext uri="{FF2B5EF4-FFF2-40B4-BE49-F238E27FC236}">
                <a16:creationId xmlns:a16="http://schemas.microsoft.com/office/drawing/2014/main" id="{85F8A304-9A8C-24F7-0842-D19AB2CDF131}"/>
              </a:ext>
            </a:extLst>
          </p:cNvPr>
          <p:cNvSpPr>
            <a:spLocks noGrp="1"/>
          </p:cNvSpPr>
          <p:nvPr>
            <p:ph idx="1"/>
          </p:nvPr>
        </p:nvSpPr>
        <p:spPr>
          <a:xfrm>
            <a:off x="838200" y="1825625"/>
            <a:ext cx="10515600" cy="2130149"/>
          </a:xfrm>
        </p:spPr>
        <p:txBody>
          <a:bodyPr/>
          <a:lstStyle/>
          <a:p>
            <a:r>
              <a:rPr lang="en-US" dirty="0"/>
              <a:t>Circular Data</a:t>
            </a:r>
          </a:p>
          <a:p>
            <a:r>
              <a:rPr lang="en-US" dirty="0"/>
              <a:t>Continuous Emissions</a:t>
            </a:r>
          </a:p>
          <a:p>
            <a:r>
              <a:rPr lang="en-US" dirty="0"/>
              <a:t>Sequences/Time Series</a:t>
            </a:r>
          </a:p>
          <a:p>
            <a:r>
              <a:rPr lang="en-US" dirty="0"/>
              <a:t>Weights can change over time/ “Switching Strategy”</a:t>
            </a:r>
          </a:p>
        </p:txBody>
      </p:sp>
      <p:grpSp>
        <p:nvGrpSpPr>
          <p:cNvPr id="7" name="Group 6">
            <a:extLst>
              <a:ext uri="{FF2B5EF4-FFF2-40B4-BE49-F238E27FC236}">
                <a16:creationId xmlns:a16="http://schemas.microsoft.com/office/drawing/2014/main" id="{6ED4E1F9-F67B-BF09-2DA4-B1FB1D5F3939}"/>
              </a:ext>
            </a:extLst>
          </p:cNvPr>
          <p:cNvGrpSpPr/>
          <p:nvPr/>
        </p:nvGrpSpPr>
        <p:grpSpPr>
          <a:xfrm>
            <a:off x="1613243" y="4090711"/>
            <a:ext cx="8316700" cy="1446550"/>
            <a:chOff x="1957799" y="4215145"/>
            <a:chExt cx="8316700" cy="1446550"/>
          </a:xfrm>
        </p:grpSpPr>
        <p:sp>
          <p:nvSpPr>
            <p:cNvPr id="6" name="TextBox 5">
              <a:extLst>
                <a:ext uri="{FF2B5EF4-FFF2-40B4-BE49-F238E27FC236}">
                  <a16:creationId xmlns:a16="http://schemas.microsoft.com/office/drawing/2014/main" id="{56DEE7A7-630A-2002-15C1-D72354EF2590}"/>
                </a:ext>
              </a:extLst>
            </p:cNvPr>
            <p:cNvSpPr txBox="1"/>
            <p:nvPr/>
          </p:nvSpPr>
          <p:spPr>
            <a:xfrm>
              <a:off x="1957799" y="4215145"/>
              <a:ext cx="8316700" cy="1446550"/>
            </a:xfrm>
            <a:prstGeom prst="rect">
              <a:avLst/>
            </a:prstGeom>
            <a:noFill/>
          </p:spPr>
          <p:txBody>
            <a:bodyPr wrap="none" rtlCol="0">
              <a:spAutoFit/>
            </a:bodyPr>
            <a:lstStyle/>
            <a:p>
              <a:r>
                <a:rPr lang="en-US" sz="8800" dirty="0"/>
                <a:t>p(          |             )</a:t>
              </a:r>
            </a:p>
          </p:txBody>
        </p:sp>
        <p:sp>
          <p:nvSpPr>
            <p:cNvPr id="4" name="TextBox 3">
              <a:extLst>
                <a:ext uri="{FF2B5EF4-FFF2-40B4-BE49-F238E27FC236}">
                  <a16:creationId xmlns:a16="http://schemas.microsoft.com/office/drawing/2014/main" id="{7838AA65-35F0-8367-15A0-F2966A8E5679}"/>
                </a:ext>
              </a:extLst>
            </p:cNvPr>
            <p:cNvSpPr txBox="1"/>
            <p:nvPr/>
          </p:nvSpPr>
          <p:spPr>
            <a:xfrm>
              <a:off x="6305208" y="4447109"/>
              <a:ext cx="35115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Calibrated Target Angle</a:t>
              </a:r>
            </a:p>
            <a:p>
              <a:pPr marL="285750" indent="-285750">
                <a:buFont typeface="Arial" panose="020B0604020202020204" pitchFamily="34" charset="0"/>
                <a:buChar char="•"/>
              </a:pPr>
              <a:r>
                <a:rPr lang="en-US" dirty="0"/>
                <a:t>Coherence Level</a:t>
              </a:r>
            </a:p>
            <a:p>
              <a:pPr marL="285750" indent="-285750">
                <a:buFont typeface="Arial" panose="020B0604020202020204" pitchFamily="34" charset="0"/>
                <a:buChar char="•"/>
              </a:pPr>
              <a:r>
                <a:rPr lang="en-US" dirty="0"/>
                <a:t>Focused/Divided Attention</a:t>
              </a:r>
            </a:p>
            <a:p>
              <a:pPr marL="285750" indent="-285750">
                <a:buFont typeface="Arial" panose="020B0604020202020204" pitchFamily="34" charset="0"/>
                <a:buChar char="•"/>
              </a:pPr>
              <a:r>
                <a:rPr lang="en-US" dirty="0"/>
                <a:t>Expected Orientation</a:t>
              </a:r>
            </a:p>
          </p:txBody>
        </p:sp>
        <p:sp>
          <p:nvSpPr>
            <p:cNvPr id="5" name="TextBox 4">
              <a:extLst>
                <a:ext uri="{FF2B5EF4-FFF2-40B4-BE49-F238E27FC236}">
                  <a16:creationId xmlns:a16="http://schemas.microsoft.com/office/drawing/2014/main" id="{42837A3F-7C0D-BE2B-7E05-9E14A56EA159}"/>
                </a:ext>
              </a:extLst>
            </p:cNvPr>
            <p:cNvSpPr txBox="1"/>
            <p:nvPr/>
          </p:nvSpPr>
          <p:spPr>
            <a:xfrm>
              <a:off x="3118062" y="4862607"/>
              <a:ext cx="2684068" cy="369332"/>
            </a:xfrm>
            <a:prstGeom prst="rect">
              <a:avLst/>
            </a:prstGeom>
            <a:noFill/>
          </p:spPr>
          <p:txBody>
            <a:bodyPr wrap="none" rtlCol="0">
              <a:spAutoFit/>
            </a:bodyPr>
            <a:lstStyle/>
            <a:p>
              <a:pPr marL="285750" indent="-285750">
                <a:buFont typeface="Arial" panose="020B0604020202020204" pitchFamily="34" charset="0"/>
                <a:buChar char="•"/>
              </a:pPr>
              <a:r>
                <a:rPr lang="en-US" dirty="0"/>
                <a:t>Final response Angle</a:t>
              </a:r>
            </a:p>
          </p:txBody>
        </p:sp>
      </p:grpSp>
    </p:spTree>
    <p:extLst>
      <p:ext uri="{BB962C8B-B14F-4D97-AF65-F5344CB8AC3E}">
        <p14:creationId xmlns:p14="http://schemas.microsoft.com/office/powerpoint/2010/main" val="11488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F49F5-F331-7C74-8703-B555B4F21F08}"/>
              </a:ext>
            </a:extLst>
          </p:cNvPr>
          <p:cNvSpPr>
            <a:spLocks noGrp="1"/>
          </p:cNvSpPr>
          <p:nvPr>
            <p:ph type="title"/>
          </p:nvPr>
        </p:nvSpPr>
        <p:spPr/>
        <p:txBody>
          <a:bodyPr/>
          <a:lstStyle/>
          <a:p>
            <a:r>
              <a:rPr lang="en-US" dirty="0"/>
              <a:t>State Space Models to the rescue</a:t>
            </a:r>
          </a:p>
        </p:txBody>
      </p:sp>
      <p:pic>
        <p:nvPicPr>
          <p:cNvPr id="7" name="Picture 6" descr="A diagram of a model&#10;&#10;Description automatically generated">
            <a:extLst>
              <a:ext uri="{FF2B5EF4-FFF2-40B4-BE49-F238E27FC236}">
                <a16:creationId xmlns:a16="http://schemas.microsoft.com/office/drawing/2014/main" id="{6E728C23-847F-6D74-DDB3-CF031205E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608" y="1235816"/>
            <a:ext cx="4532618" cy="5529418"/>
          </a:xfrm>
          <a:prstGeom prst="rect">
            <a:avLst/>
          </a:prstGeom>
        </p:spPr>
      </p:pic>
      <p:cxnSp>
        <p:nvCxnSpPr>
          <p:cNvPr id="10" name="Straight Arrow Connector 9">
            <a:extLst>
              <a:ext uri="{FF2B5EF4-FFF2-40B4-BE49-F238E27FC236}">
                <a16:creationId xmlns:a16="http://schemas.microsoft.com/office/drawing/2014/main" id="{D20C5A83-FDE8-DEF2-2C41-EC3803A719F1}"/>
              </a:ext>
            </a:extLst>
          </p:cNvPr>
          <p:cNvCxnSpPr>
            <a:cxnSpLocks/>
          </p:cNvCxnSpPr>
          <p:nvPr/>
        </p:nvCxnSpPr>
        <p:spPr>
          <a:xfrm flipV="1">
            <a:off x="9639456" y="3429000"/>
            <a:ext cx="558092" cy="1007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FA0A6C-9E50-A70E-7EE6-725FBB9C6702}"/>
              </a:ext>
            </a:extLst>
          </p:cNvPr>
          <p:cNvSpPr txBox="1"/>
          <p:nvPr/>
        </p:nvSpPr>
        <p:spPr>
          <a:xfrm>
            <a:off x="9513560" y="3203714"/>
            <a:ext cx="2480615" cy="276999"/>
          </a:xfrm>
          <a:prstGeom prst="rect">
            <a:avLst/>
          </a:prstGeom>
          <a:noFill/>
        </p:spPr>
        <p:txBody>
          <a:bodyPr wrap="none" rtlCol="0">
            <a:spAutoFit/>
          </a:bodyPr>
          <a:lstStyle/>
          <a:p>
            <a:r>
              <a:rPr lang="en-US" sz="1200" dirty="0"/>
              <a:t>Circular “vonMises” Distributions</a:t>
            </a:r>
          </a:p>
        </p:txBody>
      </p:sp>
      <p:sp>
        <p:nvSpPr>
          <p:cNvPr id="17" name="TextBox 16">
            <a:extLst>
              <a:ext uri="{FF2B5EF4-FFF2-40B4-BE49-F238E27FC236}">
                <a16:creationId xmlns:a16="http://schemas.microsoft.com/office/drawing/2014/main" id="{9833A0CA-F6CD-C41E-52B6-12E6D7CE301F}"/>
              </a:ext>
            </a:extLst>
          </p:cNvPr>
          <p:cNvSpPr txBox="1"/>
          <p:nvPr/>
        </p:nvSpPr>
        <p:spPr>
          <a:xfrm>
            <a:off x="1488370" y="2003385"/>
            <a:ext cx="5469022" cy="1631216"/>
          </a:xfrm>
          <a:prstGeom prst="rect">
            <a:avLst/>
          </a:prstGeom>
          <a:noFill/>
        </p:spPr>
        <p:txBody>
          <a:bodyPr wrap="square">
            <a:spAutoFit/>
          </a:bodyPr>
          <a:lstStyle/>
          <a:p>
            <a:r>
              <a:rPr lang="en-US" sz="2000" dirty="0"/>
              <a:t>Hidden Markov models (HMMs) are a special type of state-space model where the </a:t>
            </a:r>
            <a:r>
              <a:rPr lang="en-US" sz="2000" b="1" dirty="0"/>
              <a:t>state are discrete, </a:t>
            </a:r>
            <a:r>
              <a:rPr lang="en-US" sz="2000" dirty="0"/>
              <a:t>and the observations are generated from a </a:t>
            </a:r>
            <a:r>
              <a:rPr lang="en-US" sz="2000" b="1" dirty="0"/>
              <a:t>conditional probability </a:t>
            </a:r>
            <a:r>
              <a:rPr lang="en-US" sz="2000" dirty="0"/>
              <a:t>distribution</a:t>
            </a:r>
            <a:r>
              <a:rPr lang="en-US" sz="2000" b="1" dirty="0"/>
              <a:t> </a:t>
            </a:r>
            <a:r>
              <a:rPr lang="en-US" sz="2000" dirty="0"/>
              <a:t>given the current state.</a:t>
            </a:r>
          </a:p>
        </p:txBody>
      </p:sp>
      <p:pic>
        <p:nvPicPr>
          <p:cNvPr id="18" name="Picture 2" descr="Logo image">
            <a:extLst>
              <a:ext uri="{FF2B5EF4-FFF2-40B4-BE49-F238E27FC236}">
                <a16:creationId xmlns:a16="http://schemas.microsoft.com/office/drawing/2014/main" id="{96A29107-E766-4F39-E03B-910A9459A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39" y="6063320"/>
            <a:ext cx="3757164" cy="571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CF56271-03A4-DD7E-A35E-482048E87F8C}"/>
              </a:ext>
            </a:extLst>
          </p:cNvPr>
          <p:cNvSpPr txBox="1"/>
          <p:nvPr/>
        </p:nvSpPr>
        <p:spPr>
          <a:xfrm>
            <a:off x="1488370" y="3757135"/>
            <a:ext cx="4101847" cy="1200329"/>
          </a:xfrm>
          <a:prstGeom prst="rect">
            <a:avLst/>
          </a:prstGeom>
          <a:noFill/>
        </p:spPr>
        <p:txBody>
          <a:bodyPr wrap="square" rtlCol="0">
            <a:spAutoFit/>
          </a:bodyPr>
          <a:lstStyle/>
          <a:p>
            <a:r>
              <a:rPr lang="en-US" dirty="0"/>
              <a:t>It can be used to describe the </a:t>
            </a:r>
            <a:r>
              <a:rPr lang="en-US" b="1" dirty="0"/>
              <a:t>evolution of observable events</a:t>
            </a:r>
            <a:r>
              <a:rPr lang="en-US" dirty="0"/>
              <a:t> that depend on </a:t>
            </a:r>
            <a:r>
              <a:rPr lang="en-US" b="1" dirty="0"/>
              <a:t>internal/external </a:t>
            </a:r>
            <a:r>
              <a:rPr lang="en-US" dirty="0"/>
              <a:t>factors, which are not directly observable</a:t>
            </a:r>
          </a:p>
        </p:txBody>
      </p:sp>
    </p:spTree>
    <p:extLst>
      <p:ext uri="{BB962C8B-B14F-4D97-AF65-F5344CB8AC3E}">
        <p14:creationId xmlns:p14="http://schemas.microsoft.com/office/powerpoint/2010/main" val="177854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5951-61E6-7742-8BA0-F5EC2536EDCC}"/>
              </a:ext>
            </a:extLst>
          </p:cNvPr>
          <p:cNvSpPr>
            <a:spLocks noGrp="1"/>
          </p:cNvSpPr>
          <p:nvPr>
            <p:ph type="title"/>
          </p:nvPr>
        </p:nvSpPr>
        <p:spPr/>
        <p:txBody>
          <a:bodyPr/>
          <a:lstStyle/>
          <a:p>
            <a:r>
              <a:rPr lang="en-US" dirty="0"/>
              <a:t>Modeling the circular emissions</a:t>
            </a:r>
          </a:p>
        </p:txBody>
      </p:sp>
      <p:sp>
        <p:nvSpPr>
          <p:cNvPr id="4" name="TextBox 3">
            <a:extLst>
              <a:ext uri="{FF2B5EF4-FFF2-40B4-BE49-F238E27FC236}">
                <a16:creationId xmlns:a16="http://schemas.microsoft.com/office/drawing/2014/main" id="{7733F459-8203-5196-40FA-239D02F0511E}"/>
              </a:ext>
            </a:extLst>
          </p:cNvPr>
          <p:cNvSpPr txBox="1"/>
          <p:nvPr/>
        </p:nvSpPr>
        <p:spPr>
          <a:xfrm>
            <a:off x="838200" y="1690688"/>
            <a:ext cx="35115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Calibrated Target Angle</a:t>
            </a:r>
          </a:p>
          <a:p>
            <a:pPr marL="285750" indent="-285750">
              <a:buFont typeface="Arial" panose="020B0604020202020204" pitchFamily="34" charset="0"/>
              <a:buChar char="•"/>
            </a:pPr>
            <a:r>
              <a:rPr lang="en-US" dirty="0"/>
              <a:t>Coherence Level</a:t>
            </a:r>
          </a:p>
          <a:p>
            <a:pPr marL="285750" indent="-285750">
              <a:buFont typeface="Arial" panose="020B0604020202020204" pitchFamily="34" charset="0"/>
              <a:buChar char="•"/>
            </a:pPr>
            <a:r>
              <a:rPr lang="en-US" dirty="0"/>
              <a:t>Focused/Divided Attention</a:t>
            </a:r>
          </a:p>
          <a:p>
            <a:pPr marL="285750" indent="-285750">
              <a:buFont typeface="Arial" panose="020B0604020202020204" pitchFamily="34" charset="0"/>
              <a:buChar char="•"/>
            </a:pPr>
            <a:r>
              <a:rPr lang="en-US" dirty="0"/>
              <a:t>Expected Orientation</a:t>
            </a:r>
          </a:p>
        </p:txBody>
      </p:sp>
      <p:pic>
        <p:nvPicPr>
          <p:cNvPr id="5" name="Picture 4">
            <a:extLst>
              <a:ext uri="{FF2B5EF4-FFF2-40B4-BE49-F238E27FC236}">
                <a16:creationId xmlns:a16="http://schemas.microsoft.com/office/drawing/2014/main" id="{F3DCC519-04FD-58B8-45F5-FBA89A3C0276}"/>
              </a:ext>
            </a:extLst>
          </p:cNvPr>
          <p:cNvPicPr>
            <a:picLocks noChangeAspect="1"/>
          </p:cNvPicPr>
          <p:nvPr/>
        </p:nvPicPr>
        <p:blipFill>
          <a:blip r:embed="rId2"/>
          <a:stretch>
            <a:fillRect/>
          </a:stretch>
        </p:blipFill>
        <p:spPr>
          <a:xfrm>
            <a:off x="5219681" y="2019960"/>
            <a:ext cx="573193" cy="541786"/>
          </a:xfrm>
          <a:prstGeom prst="rect">
            <a:avLst/>
          </a:prstGeom>
        </p:spPr>
      </p:pic>
      <p:cxnSp>
        <p:nvCxnSpPr>
          <p:cNvPr id="7" name="Straight Arrow Connector 6">
            <a:extLst>
              <a:ext uri="{FF2B5EF4-FFF2-40B4-BE49-F238E27FC236}">
                <a16:creationId xmlns:a16="http://schemas.microsoft.com/office/drawing/2014/main" id="{538AB550-758A-809B-1432-62B15B57A992}"/>
              </a:ext>
            </a:extLst>
          </p:cNvPr>
          <p:cNvCxnSpPr>
            <a:stCxn id="4" idx="3"/>
            <a:endCxn id="5" idx="1"/>
          </p:cNvCxnSpPr>
          <p:nvPr/>
        </p:nvCxnSpPr>
        <p:spPr>
          <a:xfrm>
            <a:off x="4349750" y="2290853"/>
            <a:ext cx="869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333D8FC-2496-FC08-21CF-AC652A64EB25}"/>
              </a:ext>
            </a:extLst>
          </p:cNvPr>
          <p:cNvSpPr txBox="1"/>
          <p:nvPr/>
        </p:nvSpPr>
        <p:spPr>
          <a:xfrm>
            <a:off x="4435889" y="2521685"/>
            <a:ext cx="2355850" cy="369332"/>
          </a:xfrm>
          <a:prstGeom prst="rect">
            <a:avLst/>
          </a:prstGeom>
          <a:noFill/>
        </p:spPr>
        <p:txBody>
          <a:bodyPr wrap="square" rtlCol="0">
            <a:spAutoFit/>
          </a:bodyPr>
          <a:lstStyle/>
          <a:p>
            <a:r>
              <a:rPr lang="en-US" dirty="0"/>
              <a:t>Vector of covariates</a:t>
            </a:r>
          </a:p>
        </p:txBody>
      </p:sp>
      <p:sp>
        <p:nvSpPr>
          <p:cNvPr id="12" name="TextBox 11">
            <a:extLst>
              <a:ext uri="{FF2B5EF4-FFF2-40B4-BE49-F238E27FC236}">
                <a16:creationId xmlns:a16="http://schemas.microsoft.com/office/drawing/2014/main" id="{508D8F59-1F1B-53D1-45D2-20FF44426906}"/>
              </a:ext>
            </a:extLst>
          </p:cNvPr>
          <p:cNvSpPr txBox="1"/>
          <p:nvPr/>
        </p:nvSpPr>
        <p:spPr>
          <a:xfrm>
            <a:off x="838200" y="3919305"/>
            <a:ext cx="5257800" cy="369332"/>
          </a:xfrm>
          <a:prstGeom prst="rect">
            <a:avLst/>
          </a:prstGeom>
          <a:noFill/>
        </p:spPr>
        <p:txBody>
          <a:bodyPr wrap="square" rtlCol="0">
            <a:spAutoFit/>
          </a:bodyPr>
          <a:lstStyle/>
          <a:p>
            <a:r>
              <a:rPr lang="en-US" dirty="0"/>
              <a:t>For location: (Linear regression with covariates)</a:t>
            </a:r>
          </a:p>
        </p:txBody>
      </p:sp>
      <p:pic>
        <p:nvPicPr>
          <p:cNvPr id="13" name="Picture 12">
            <a:extLst>
              <a:ext uri="{FF2B5EF4-FFF2-40B4-BE49-F238E27FC236}">
                <a16:creationId xmlns:a16="http://schemas.microsoft.com/office/drawing/2014/main" id="{5B9EB707-834E-A26E-38F2-279A6C19D29A}"/>
              </a:ext>
            </a:extLst>
          </p:cNvPr>
          <p:cNvPicPr>
            <a:picLocks noChangeAspect="1"/>
          </p:cNvPicPr>
          <p:nvPr/>
        </p:nvPicPr>
        <p:blipFill>
          <a:blip r:embed="rId3"/>
          <a:stretch>
            <a:fillRect/>
          </a:stretch>
        </p:blipFill>
        <p:spPr>
          <a:xfrm>
            <a:off x="8615224" y="3592800"/>
            <a:ext cx="1346498" cy="439201"/>
          </a:xfrm>
          <a:prstGeom prst="rect">
            <a:avLst/>
          </a:prstGeom>
        </p:spPr>
      </p:pic>
      <p:sp>
        <p:nvSpPr>
          <p:cNvPr id="14" name="TextBox 13">
            <a:extLst>
              <a:ext uri="{FF2B5EF4-FFF2-40B4-BE49-F238E27FC236}">
                <a16:creationId xmlns:a16="http://schemas.microsoft.com/office/drawing/2014/main" id="{5D7FB874-1B01-1E4D-DD51-18F7BAFD9ED0}"/>
              </a:ext>
            </a:extLst>
          </p:cNvPr>
          <p:cNvSpPr txBox="1"/>
          <p:nvPr/>
        </p:nvSpPr>
        <p:spPr>
          <a:xfrm>
            <a:off x="838200" y="3491182"/>
            <a:ext cx="7071913" cy="369332"/>
          </a:xfrm>
          <a:prstGeom prst="rect">
            <a:avLst/>
          </a:prstGeom>
          <a:noFill/>
        </p:spPr>
        <p:txBody>
          <a:bodyPr wrap="square" rtlCol="0">
            <a:spAutoFit/>
          </a:bodyPr>
          <a:lstStyle/>
          <a:p>
            <a:r>
              <a:rPr lang="en-US" dirty="0"/>
              <a:t>We will be modeling it in a </a:t>
            </a:r>
            <a:r>
              <a:rPr lang="en-US" b="1" dirty="0"/>
              <a:t>Multivariate vonMises distribution</a:t>
            </a:r>
          </a:p>
        </p:txBody>
      </p:sp>
      <p:sp>
        <p:nvSpPr>
          <p:cNvPr id="15" name="TextBox 14">
            <a:extLst>
              <a:ext uri="{FF2B5EF4-FFF2-40B4-BE49-F238E27FC236}">
                <a16:creationId xmlns:a16="http://schemas.microsoft.com/office/drawing/2014/main" id="{11E6A789-667E-D839-044D-5CF3491BEE10}"/>
              </a:ext>
            </a:extLst>
          </p:cNvPr>
          <p:cNvSpPr txBox="1"/>
          <p:nvPr/>
        </p:nvSpPr>
        <p:spPr>
          <a:xfrm>
            <a:off x="1322995" y="4295549"/>
            <a:ext cx="5707283" cy="369332"/>
          </a:xfrm>
          <a:prstGeom prst="rect">
            <a:avLst/>
          </a:prstGeom>
          <a:noFill/>
        </p:spPr>
        <p:txBody>
          <a:bodyPr wrap="square" rtlCol="0">
            <a:spAutoFit/>
          </a:bodyPr>
          <a:lstStyle/>
          <a:p>
            <a:r>
              <a:rPr lang="en-US" dirty="0"/>
              <a:t>However, weights and biases change for every state</a:t>
            </a:r>
          </a:p>
        </p:txBody>
      </p:sp>
      <p:sp>
        <p:nvSpPr>
          <p:cNvPr id="16" name="TextBox 15">
            <a:extLst>
              <a:ext uri="{FF2B5EF4-FFF2-40B4-BE49-F238E27FC236}">
                <a16:creationId xmlns:a16="http://schemas.microsoft.com/office/drawing/2014/main" id="{605FF5D7-17A4-5A37-31AB-56AE34BC0354}"/>
              </a:ext>
            </a:extLst>
          </p:cNvPr>
          <p:cNvSpPr txBox="1"/>
          <p:nvPr/>
        </p:nvSpPr>
        <p:spPr>
          <a:xfrm>
            <a:off x="1322994" y="4746935"/>
            <a:ext cx="5707283" cy="369332"/>
          </a:xfrm>
          <a:prstGeom prst="rect">
            <a:avLst/>
          </a:prstGeom>
          <a:noFill/>
        </p:spPr>
        <p:txBody>
          <a:bodyPr wrap="square" rtlCol="0">
            <a:spAutoFit/>
          </a:bodyPr>
          <a:lstStyle/>
          <a:p>
            <a:r>
              <a:rPr lang="en-US" dirty="0"/>
              <a:t>Therefore, with state dependent weights and biases:</a:t>
            </a:r>
          </a:p>
        </p:txBody>
      </p:sp>
      <p:pic>
        <p:nvPicPr>
          <p:cNvPr id="17" name="Picture 16">
            <a:extLst>
              <a:ext uri="{FF2B5EF4-FFF2-40B4-BE49-F238E27FC236}">
                <a16:creationId xmlns:a16="http://schemas.microsoft.com/office/drawing/2014/main" id="{A0E70055-7FCB-24DB-C618-E5BDE8C9302F}"/>
              </a:ext>
            </a:extLst>
          </p:cNvPr>
          <p:cNvPicPr>
            <a:picLocks noChangeAspect="1"/>
          </p:cNvPicPr>
          <p:nvPr/>
        </p:nvPicPr>
        <p:blipFill>
          <a:blip r:embed="rId4"/>
          <a:stretch>
            <a:fillRect/>
          </a:stretch>
        </p:blipFill>
        <p:spPr>
          <a:xfrm>
            <a:off x="8407069" y="4664881"/>
            <a:ext cx="1762808" cy="445432"/>
          </a:xfrm>
          <a:prstGeom prst="rect">
            <a:avLst/>
          </a:prstGeom>
        </p:spPr>
      </p:pic>
      <p:cxnSp>
        <p:nvCxnSpPr>
          <p:cNvPr id="19" name="Straight Arrow Connector 18">
            <a:extLst>
              <a:ext uri="{FF2B5EF4-FFF2-40B4-BE49-F238E27FC236}">
                <a16:creationId xmlns:a16="http://schemas.microsoft.com/office/drawing/2014/main" id="{9FC27881-00B9-9F70-2CC0-D60750673A45}"/>
              </a:ext>
            </a:extLst>
          </p:cNvPr>
          <p:cNvCxnSpPr>
            <a:stCxn id="13" idx="2"/>
            <a:endCxn id="17" idx="0"/>
          </p:cNvCxnSpPr>
          <p:nvPr/>
        </p:nvCxnSpPr>
        <p:spPr>
          <a:xfrm>
            <a:off x="9288473" y="4032001"/>
            <a:ext cx="0" cy="63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D97ED2-A243-60D4-E071-1E386B34A728}"/>
              </a:ext>
            </a:extLst>
          </p:cNvPr>
          <p:cNvSpPr txBox="1"/>
          <p:nvPr/>
        </p:nvSpPr>
        <p:spPr>
          <a:xfrm>
            <a:off x="838200" y="5326466"/>
            <a:ext cx="3085651" cy="369332"/>
          </a:xfrm>
          <a:prstGeom prst="rect">
            <a:avLst/>
          </a:prstGeom>
          <a:noFill/>
        </p:spPr>
        <p:txBody>
          <a:bodyPr wrap="square" rtlCol="0">
            <a:spAutoFit/>
          </a:bodyPr>
          <a:lstStyle/>
          <a:p>
            <a:r>
              <a:rPr lang="en-US" dirty="0"/>
              <a:t>For concentration:</a:t>
            </a:r>
          </a:p>
        </p:txBody>
      </p:sp>
      <p:sp>
        <p:nvSpPr>
          <p:cNvPr id="25" name="TextBox 24">
            <a:extLst>
              <a:ext uri="{FF2B5EF4-FFF2-40B4-BE49-F238E27FC236}">
                <a16:creationId xmlns:a16="http://schemas.microsoft.com/office/drawing/2014/main" id="{5976251B-EE61-FA22-03E2-D3425FD3BD0F}"/>
              </a:ext>
            </a:extLst>
          </p:cNvPr>
          <p:cNvSpPr txBox="1"/>
          <p:nvPr/>
        </p:nvSpPr>
        <p:spPr>
          <a:xfrm>
            <a:off x="7237555" y="5847880"/>
            <a:ext cx="2297488" cy="369332"/>
          </a:xfrm>
          <a:prstGeom prst="rect">
            <a:avLst/>
          </a:prstGeom>
          <a:noFill/>
        </p:spPr>
        <p:txBody>
          <a:bodyPr wrap="none" rtlCol="0">
            <a:spAutoFit/>
          </a:bodyPr>
          <a:lstStyle/>
          <a:p>
            <a:r>
              <a:rPr lang="en-US" dirty="0"/>
              <a:t>Are learnt parameters</a:t>
            </a:r>
          </a:p>
        </p:txBody>
      </p:sp>
      <p:grpSp>
        <p:nvGrpSpPr>
          <p:cNvPr id="35" name="Group 34">
            <a:extLst>
              <a:ext uri="{FF2B5EF4-FFF2-40B4-BE49-F238E27FC236}">
                <a16:creationId xmlns:a16="http://schemas.microsoft.com/office/drawing/2014/main" id="{622B0DE4-529C-7AB3-DA0B-0AA7B949D3A1}"/>
              </a:ext>
            </a:extLst>
          </p:cNvPr>
          <p:cNvGrpSpPr/>
          <p:nvPr/>
        </p:nvGrpSpPr>
        <p:grpSpPr>
          <a:xfrm>
            <a:off x="3056387" y="5230231"/>
            <a:ext cx="1839318" cy="561801"/>
            <a:chOff x="4110358" y="5242268"/>
            <a:chExt cx="2078111" cy="656231"/>
          </a:xfrm>
        </p:grpSpPr>
        <p:cxnSp>
          <p:nvCxnSpPr>
            <p:cNvPr id="23" name="Straight Arrow Connector 22">
              <a:extLst>
                <a:ext uri="{FF2B5EF4-FFF2-40B4-BE49-F238E27FC236}">
                  <a16:creationId xmlns:a16="http://schemas.microsoft.com/office/drawing/2014/main" id="{D3395155-79C4-8110-F182-86DCC3BCB879}"/>
                </a:ext>
              </a:extLst>
            </p:cNvPr>
            <p:cNvCxnSpPr>
              <a:cxnSpLocks/>
              <a:endCxn id="28" idx="1"/>
            </p:cNvCxnSpPr>
            <p:nvPr/>
          </p:nvCxnSpPr>
          <p:spPr>
            <a:xfrm flipV="1">
              <a:off x="4591236" y="5570384"/>
              <a:ext cx="762292" cy="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E0CDA1B-4CEF-A5F4-DE71-40D4D5448299}"/>
                </a:ext>
              </a:extLst>
            </p:cNvPr>
            <p:cNvPicPr>
              <a:picLocks noChangeAspect="1"/>
            </p:cNvPicPr>
            <p:nvPr/>
          </p:nvPicPr>
          <p:blipFill>
            <a:blip r:embed="rId5"/>
            <a:stretch>
              <a:fillRect/>
            </a:stretch>
          </p:blipFill>
          <p:spPr>
            <a:xfrm>
              <a:off x="4110358" y="5326120"/>
              <a:ext cx="523926" cy="488526"/>
            </a:xfrm>
            <a:prstGeom prst="rect">
              <a:avLst/>
            </a:prstGeom>
          </p:spPr>
        </p:pic>
        <p:grpSp>
          <p:nvGrpSpPr>
            <p:cNvPr id="30" name="Group 29">
              <a:extLst>
                <a:ext uri="{FF2B5EF4-FFF2-40B4-BE49-F238E27FC236}">
                  <a16:creationId xmlns:a16="http://schemas.microsoft.com/office/drawing/2014/main" id="{A3985143-6E25-71C8-EFC6-AA09D4D2C6E5}"/>
                </a:ext>
              </a:extLst>
            </p:cNvPr>
            <p:cNvGrpSpPr/>
            <p:nvPr/>
          </p:nvGrpSpPr>
          <p:grpSpPr>
            <a:xfrm>
              <a:off x="5353529" y="5242268"/>
              <a:ext cx="834940" cy="656231"/>
              <a:chOff x="5353529" y="5242268"/>
              <a:chExt cx="834940" cy="656231"/>
            </a:xfrm>
          </p:grpSpPr>
          <p:pic>
            <p:nvPicPr>
              <p:cNvPr id="22" name="Picture 21">
                <a:extLst>
                  <a:ext uri="{FF2B5EF4-FFF2-40B4-BE49-F238E27FC236}">
                    <a16:creationId xmlns:a16="http://schemas.microsoft.com/office/drawing/2014/main" id="{CD4D5834-8B22-74DF-6739-24CA7574144F}"/>
                  </a:ext>
                </a:extLst>
              </p:cNvPr>
              <p:cNvPicPr>
                <a:picLocks noChangeAspect="1"/>
              </p:cNvPicPr>
              <p:nvPr/>
            </p:nvPicPr>
            <p:blipFill>
              <a:blip r:embed="rId6"/>
              <a:stretch>
                <a:fillRect/>
              </a:stretch>
            </p:blipFill>
            <p:spPr>
              <a:xfrm>
                <a:off x="5402840" y="5242268"/>
                <a:ext cx="785629" cy="656231"/>
              </a:xfrm>
              <a:prstGeom prst="rect">
                <a:avLst/>
              </a:prstGeom>
            </p:spPr>
          </p:pic>
          <p:pic>
            <p:nvPicPr>
              <p:cNvPr id="28" name="Picture 27">
                <a:extLst>
                  <a:ext uri="{FF2B5EF4-FFF2-40B4-BE49-F238E27FC236}">
                    <a16:creationId xmlns:a16="http://schemas.microsoft.com/office/drawing/2014/main" id="{86874803-BAD0-E5AA-8F11-71FC12312F05}"/>
                  </a:ext>
                </a:extLst>
              </p:cNvPr>
              <p:cNvPicPr>
                <a:picLocks noChangeAspect="1"/>
              </p:cNvPicPr>
              <p:nvPr/>
            </p:nvPicPr>
            <p:blipFill>
              <a:blip r:embed="rId5"/>
              <a:stretch>
                <a:fillRect/>
              </a:stretch>
            </p:blipFill>
            <p:spPr>
              <a:xfrm>
                <a:off x="5353529" y="5326121"/>
                <a:ext cx="523926" cy="488526"/>
              </a:xfrm>
              <a:prstGeom prst="rect">
                <a:avLst/>
              </a:prstGeom>
            </p:spPr>
          </p:pic>
        </p:grpSp>
      </p:grpSp>
      <p:grpSp>
        <p:nvGrpSpPr>
          <p:cNvPr id="34" name="Group 33">
            <a:extLst>
              <a:ext uri="{FF2B5EF4-FFF2-40B4-BE49-F238E27FC236}">
                <a16:creationId xmlns:a16="http://schemas.microsoft.com/office/drawing/2014/main" id="{530C0856-A8BF-B1C1-A76B-0F61E5C7F48A}"/>
              </a:ext>
            </a:extLst>
          </p:cNvPr>
          <p:cNvGrpSpPr/>
          <p:nvPr/>
        </p:nvGrpSpPr>
        <p:grpSpPr>
          <a:xfrm>
            <a:off x="5792874" y="5792032"/>
            <a:ext cx="1419984" cy="480610"/>
            <a:chOff x="5762524" y="6130581"/>
            <a:chExt cx="1419984" cy="480610"/>
          </a:xfrm>
        </p:grpSpPr>
        <p:pic>
          <p:nvPicPr>
            <p:cNvPr id="24" name="Picture 23">
              <a:extLst>
                <a:ext uri="{FF2B5EF4-FFF2-40B4-BE49-F238E27FC236}">
                  <a16:creationId xmlns:a16="http://schemas.microsoft.com/office/drawing/2014/main" id="{9ECD144E-CD0B-4492-9564-00BAD5EC2C47}"/>
                </a:ext>
              </a:extLst>
            </p:cNvPr>
            <p:cNvPicPr>
              <a:picLocks noChangeAspect="1"/>
            </p:cNvPicPr>
            <p:nvPr/>
          </p:nvPicPr>
          <p:blipFill>
            <a:blip r:embed="rId7"/>
            <a:stretch>
              <a:fillRect/>
            </a:stretch>
          </p:blipFill>
          <p:spPr>
            <a:xfrm>
              <a:off x="5762524" y="6130581"/>
              <a:ext cx="1419984" cy="480610"/>
            </a:xfrm>
            <a:prstGeom prst="rect">
              <a:avLst/>
            </a:prstGeom>
          </p:spPr>
        </p:pic>
        <p:pic>
          <p:nvPicPr>
            <p:cNvPr id="32" name="Picture 31">
              <a:extLst>
                <a:ext uri="{FF2B5EF4-FFF2-40B4-BE49-F238E27FC236}">
                  <a16:creationId xmlns:a16="http://schemas.microsoft.com/office/drawing/2014/main" id="{A8D0C873-EEC0-8516-4532-1BFDB1ADE31F}"/>
                </a:ext>
              </a:extLst>
            </p:cNvPr>
            <p:cNvPicPr>
              <a:picLocks noChangeAspect="1"/>
            </p:cNvPicPr>
            <p:nvPr/>
          </p:nvPicPr>
          <p:blipFill>
            <a:blip r:embed="rId5"/>
            <a:stretch>
              <a:fillRect/>
            </a:stretch>
          </p:blipFill>
          <p:spPr>
            <a:xfrm>
              <a:off x="6696512" y="6199034"/>
              <a:ext cx="332230" cy="309782"/>
            </a:xfrm>
            <a:prstGeom prst="rect">
              <a:avLst/>
            </a:prstGeom>
          </p:spPr>
        </p:pic>
      </p:grpSp>
      <p:cxnSp>
        <p:nvCxnSpPr>
          <p:cNvPr id="41" name="Straight Arrow Connector 40">
            <a:extLst>
              <a:ext uri="{FF2B5EF4-FFF2-40B4-BE49-F238E27FC236}">
                <a16:creationId xmlns:a16="http://schemas.microsoft.com/office/drawing/2014/main" id="{00A0B3FC-8214-F725-773E-B051775DD83D}"/>
              </a:ext>
            </a:extLst>
          </p:cNvPr>
          <p:cNvCxnSpPr/>
          <p:nvPr/>
        </p:nvCxnSpPr>
        <p:spPr>
          <a:xfrm flipV="1">
            <a:off x="7447823" y="2049205"/>
            <a:ext cx="1633356" cy="1411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164159F-9260-BD74-05BB-A103ED74C4EF}"/>
              </a:ext>
            </a:extLst>
          </p:cNvPr>
          <p:cNvSpPr txBox="1"/>
          <p:nvPr/>
        </p:nvSpPr>
        <p:spPr>
          <a:xfrm flipH="1">
            <a:off x="9026253" y="1500722"/>
            <a:ext cx="2022902" cy="923330"/>
          </a:xfrm>
          <a:prstGeom prst="rect">
            <a:avLst/>
          </a:prstGeom>
          <a:noFill/>
        </p:spPr>
        <p:txBody>
          <a:bodyPr wrap="square" rtlCol="0">
            <a:spAutoFit/>
          </a:bodyPr>
          <a:lstStyle/>
          <a:p>
            <a:r>
              <a:rPr lang="en-US" dirty="0"/>
              <a:t>Because of the circular nature of the emissions</a:t>
            </a:r>
          </a:p>
        </p:txBody>
      </p:sp>
    </p:spTree>
    <p:extLst>
      <p:ext uri="{BB962C8B-B14F-4D97-AF65-F5344CB8AC3E}">
        <p14:creationId xmlns:p14="http://schemas.microsoft.com/office/powerpoint/2010/main" val="2496044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1D51-3EDE-868A-31DE-8F7FF28A4B09}"/>
              </a:ext>
            </a:extLst>
          </p:cNvPr>
          <p:cNvSpPr>
            <a:spLocks noGrp="1"/>
          </p:cNvSpPr>
          <p:nvPr>
            <p:ph type="title"/>
          </p:nvPr>
        </p:nvSpPr>
        <p:spPr/>
        <p:txBody>
          <a:bodyPr/>
          <a:lstStyle/>
          <a:p>
            <a:r>
              <a:rPr lang="en-US" dirty="0"/>
              <a:t>Model</a:t>
            </a:r>
          </a:p>
        </p:txBody>
      </p:sp>
      <p:pic>
        <p:nvPicPr>
          <p:cNvPr id="8" name="Picture 7">
            <a:extLst>
              <a:ext uri="{FF2B5EF4-FFF2-40B4-BE49-F238E27FC236}">
                <a16:creationId xmlns:a16="http://schemas.microsoft.com/office/drawing/2014/main" id="{5D09E6D6-8F09-35C3-F49C-A61B981BCF29}"/>
              </a:ext>
            </a:extLst>
          </p:cNvPr>
          <p:cNvPicPr>
            <a:picLocks noChangeAspect="1"/>
          </p:cNvPicPr>
          <p:nvPr/>
        </p:nvPicPr>
        <p:blipFill>
          <a:blip r:embed="rId2"/>
          <a:stretch>
            <a:fillRect/>
          </a:stretch>
        </p:blipFill>
        <p:spPr>
          <a:xfrm>
            <a:off x="5431840" y="760336"/>
            <a:ext cx="1762808" cy="445432"/>
          </a:xfrm>
          <a:prstGeom prst="rect">
            <a:avLst/>
          </a:prstGeom>
        </p:spPr>
      </p:pic>
      <p:sp>
        <p:nvSpPr>
          <p:cNvPr id="13" name="Rectangle 12">
            <a:extLst>
              <a:ext uri="{FF2B5EF4-FFF2-40B4-BE49-F238E27FC236}">
                <a16:creationId xmlns:a16="http://schemas.microsoft.com/office/drawing/2014/main" id="{D3B9B554-570A-E52C-0271-0A7506B987E1}"/>
              </a:ext>
            </a:extLst>
          </p:cNvPr>
          <p:cNvSpPr/>
          <p:nvPr/>
        </p:nvSpPr>
        <p:spPr>
          <a:xfrm>
            <a:off x="6082080" y="2181703"/>
            <a:ext cx="1874517" cy="5923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FA9071-378E-539D-88A8-070BB99282F8}"/>
              </a:ext>
            </a:extLst>
          </p:cNvPr>
          <p:cNvSpPr/>
          <p:nvPr/>
        </p:nvSpPr>
        <p:spPr>
          <a:xfrm>
            <a:off x="8094279" y="2181703"/>
            <a:ext cx="578601" cy="5923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4FBDA89-D702-41BC-332A-7F6A9FA8CC5E}"/>
              </a:ext>
            </a:extLst>
          </p:cNvPr>
          <p:cNvGrpSpPr/>
          <p:nvPr/>
        </p:nvGrpSpPr>
        <p:grpSpPr>
          <a:xfrm>
            <a:off x="8054179" y="702739"/>
            <a:ext cx="658800" cy="500833"/>
            <a:chOff x="3327075" y="5936311"/>
            <a:chExt cx="738998" cy="561801"/>
          </a:xfrm>
        </p:grpSpPr>
        <p:pic>
          <p:nvPicPr>
            <p:cNvPr id="18" name="Picture 17">
              <a:extLst>
                <a:ext uri="{FF2B5EF4-FFF2-40B4-BE49-F238E27FC236}">
                  <a16:creationId xmlns:a16="http://schemas.microsoft.com/office/drawing/2014/main" id="{3A7D4A1E-63D9-8E4C-A888-0DFFEB6284B2}"/>
                </a:ext>
              </a:extLst>
            </p:cNvPr>
            <p:cNvPicPr>
              <a:picLocks noChangeAspect="1"/>
            </p:cNvPicPr>
            <p:nvPr/>
          </p:nvPicPr>
          <p:blipFill rotWithShape="1">
            <a:blip r:embed="rId3"/>
            <a:srcRect l="60412"/>
            <a:stretch/>
          </p:blipFill>
          <p:spPr>
            <a:xfrm>
              <a:off x="3790797" y="5936311"/>
              <a:ext cx="275276" cy="561801"/>
            </a:xfrm>
            <a:prstGeom prst="rect">
              <a:avLst/>
            </a:prstGeom>
          </p:spPr>
        </p:pic>
        <p:pic>
          <p:nvPicPr>
            <p:cNvPr id="19" name="Picture 18">
              <a:extLst>
                <a:ext uri="{FF2B5EF4-FFF2-40B4-BE49-F238E27FC236}">
                  <a16:creationId xmlns:a16="http://schemas.microsoft.com/office/drawing/2014/main" id="{87601C25-8BB3-9BE5-3C63-47815476E4F9}"/>
                </a:ext>
              </a:extLst>
            </p:cNvPr>
            <p:cNvPicPr>
              <a:picLocks noChangeAspect="1"/>
            </p:cNvPicPr>
            <p:nvPr/>
          </p:nvPicPr>
          <p:blipFill>
            <a:blip r:embed="rId4"/>
            <a:stretch>
              <a:fillRect/>
            </a:stretch>
          </p:blipFill>
          <p:spPr>
            <a:xfrm>
              <a:off x="3327075" y="6008098"/>
              <a:ext cx="463722" cy="418228"/>
            </a:xfrm>
            <a:prstGeom prst="rect">
              <a:avLst/>
            </a:prstGeom>
          </p:spPr>
        </p:pic>
      </p:grpSp>
      <p:grpSp>
        <p:nvGrpSpPr>
          <p:cNvPr id="20" name="Group 19">
            <a:extLst>
              <a:ext uri="{FF2B5EF4-FFF2-40B4-BE49-F238E27FC236}">
                <a16:creationId xmlns:a16="http://schemas.microsoft.com/office/drawing/2014/main" id="{92F04C59-F640-1A0E-9913-B7CC56AF51F7}"/>
              </a:ext>
            </a:extLst>
          </p:cNvPr>
          <p:cNvGrpSpPr/>
          <p:nvPr/>
        </p:nvGrpSpPr>
        <p:grpSpPr>
          <a:xfrm>
            <a:off x="8114750" y="2217011"/>
            <a:ext cx="510864" cy="484901"/>
            <a:chOff x="3327075" y="5936311"/>
            <a:chExt cx="738998" cy="561801"/>
          </a:xfrm>
        </p:grpSpPr>
        <p:pic>
          <p:nvPicPr>
            <p:cNvPr id="21" name="Picture 20">
              <a:extLst>
                <a:ext uri="{FF2B5EF4-FFF2-40B4-BE49-F238E27FC236}">
                  <a16:creationId xmlns:a16="http://schemas.microsoft.com/office/drawing/2014/main" id="{FA66BA7D-1777-4729-8C46-BE9580204ADB}"/>
                </a:ext>
              </a:extLst>
            </p:cNvPr>
            <p:cNvPicPr>
              <a:picLocks noChangeAspect="1"/>
            </p:cNvPicPr>
            <p:nvPr/>
          </p:nvPicPr>
          <p:blipFill rotWithShape="1">
            <a:blip r:embed="rId3"/>
            <a:srcRect l="60412"/>
            <a:stretch/>
          </p:blipFill>
          <p:spPr>
            <a:xfrm>
              <a:off x="3790797" y="5936311"/>
              <a:ext cx="275276" cy="561801"/>
            </a:xfrm>
            <a:prstGeom prst="rect">
              <a:avLst/>
            </a:prstGeom>
          </p:spPr>
        </p:pic>
        <p:pic>
          <p:nvPicPr>
            <p:cNvPr id="22" name="Picture 21">
              <a:extLst>
                <a:ext uri="{FF2B5EF4-FFF2-40B4-BE49-F238E27FC236}">
                  <a16:creationId xmlns:a16="http://schemas.microsoft.com/office/drawing/2014/main" id="{87950011-F601-3739-F2D9-94B2701D7070}"/>
                </a:ext>
              </a:extLst>
            </p:cNvPr>
            <p:cNvPicPr>
              <a:picLocks noChangeAspect="1"/>
            </p:cNvPicPr>
            <p:nvPr/>
          </p:nvPicPr>
          <p:blipFill>
            <a:blip r:embed="rId4"/>
            <a:stretch>
              <a:fillRect/>
            </a:stretch>
          </p:blipFill>
          <p:spPr>
            <a:xfrm>
              <a:off x="3327075" y="6023151"/>
              <a:ext cx="463722" cy="403175"/>
            </a:xfrm>
            <a:prstGeom prst="rect">
              <a:avLst/>
            </a:prstGeom>
          </p:spPr>
        </p:pic>
      </p:grpSp>
      <p:grpSp>
        <p:nvGrpSpPr>
          <p:cNvPr id="38" name="Group 37">
            <a:extLst>
              <a:ext uri="{FF2B5EF4-FFF2-40B4-BE49-F238E27FC236}">
                <a16:creationId xmlns:a16="http://schemas.microsoft.com/office/drawing/2014/main" id="{4AD2EDD1-EEA0-495B-091F-F6285BE17636}"/>
              </a:ext>
            </a:extLst>
          </p:cNvPr>
          <p:cNvGrpSpPr/>
          <p:nvPr/>
        </p:nvGrpSpPr>
        <p:grpSpPr>
          <a:xfrm>
            <a:off x="1908772" y="2925050"/>
            <a:ext cx="5412055" cy="399959"/>
            <a:chOff x="1853770" y="3999002"/>
            <a:chExt cx="5412055" cy="399959"/>
          </a:xfrm>
        </p:grpSpPr>
        <p:pic>
          <p:nvPicPr>
            <p:cNvPr id="15" name="Picture 14">
              <a:extLst>
                <a:ext uri="{FF2B5EF4-FFF2-40B4-BE49-F238E27FC236}">
                  <a16:creationId xmlns:a16="http://schemas.microsoft.com/office/drawing/2014/main" id="{BBEF74ED-B4C9-47C5-D0EC-30736F3C36AD}"/>
                </a:ext>
              </a:extLst>
            </p:cNvPr>
            <p:cNvPicPr>
              <a:picLocks noChangeAspect="1"/>
            </p:cNvPicPr>
            <p:nvPr/>
          </p:nvPicPr>
          <p:blipFill>
            <a:blip r:embed="rId5"/>
            <a:stretch>
              <a:fillRect/>
            </a:stretch>
          </p:blipFill>
          <p:spPr>
            <a:xfrm>
              <a:off x="1853770" y="3999002"/>
              <a:ext cx="5412055" cy="399959"/>
            </a:xfrm>
            <a:prstGeom prst="rect">
              <a:avLst/>
            </a:prstGeom>
          </p:spPr>
        </p:pic>
        <p:grpSp>
          <p:nvGrpSpPr>
            <p:cNvPr id="23" name="Group 22">
              <a:extLst>
                <a:ext uri="{FF2B5EF4-FFF2-40B4-BE49-F238E27FC236}">
                  <a16:creationId xmlns:a16="http://schemas.microsoft.com/office/drawing/2014/main" id="{6BB98982-F027-A0F4-A23F-9E4E75117D0F}"/>
                </a:ext>
              </a:extLst>
            </p:cNvPr>
            <p:cNvGrpSpPr/>
            <p:nvPr/>
          </p:nvGrpSpPr>
          <p:grpSpPr>
            <a:xfrm>
              <a:off x="6477297" y="4036294"/>
              <a:ext cx="341328" cy="287354"/>
              <a:chOff x="3327075" y="5936311"/>
              <a:chExt cx="738998" cy="561801"/>
            </a:xfrm>
          </p:grpSpPr>
          <p:pic>
            <p:nvPicPr>
              <p:cNvPr id="24" name="Picture 23">
                <a:extLst>
                  <a:ext uri="{FF2B5EF4-FFF2-40B4-BE49-F238E27FC236}">
                    <a16:creationId xmlns:a16="http://schemas.microsoft.com/office/drawing/2014/main" id="{6CAAEE6F-5620-00A1-3560-757A8D749883}"/>
                  </a:ext>
                </a:extLst>
              </p:cNvPr>
              <p:cNvPicPr>
                <a:picLocks noChangeAspect="1"/>
              </p:cNvPicPr>
              <p:nvPr/>
            </p:nvPicPr>
            <p:blipFill rotWithShape="1">
              <a:blip r:embed="rId3"/>
              <a:srcRect l="60412"/>
              <a:stretch/>
            </p:blipFill>
            <p:spPr>
              <a:xfrm>
                <a:off x="3790797" y="5936311"/>
                <a:ext cx="275276" cy="561801"/>
              </a:xfrm>
              <a:prstGeom prst="rect">
                <a:avLst/>
              </a:prstGeom>
            </p:spPr>
          </p:pic>
          <p:pic>
            <p:nvPicPr>
              <p:cNvPr id="25" name="Picture 24">
                <a:extLst>
                  <a:ext uri="{FF2B5EF4-FFF2-40B4-BE49-F238E27FC236}">
                    <a16:creationId xmlns:a16="http://schemas.microsoft.com/office/drawing/2014/main" id="{BA9A9EFF-7F77-EB0A-3EDD-34181F44BF4D}"/>
                  </a:ext>
                </a:extLst>
              </p:cNvPr>
              <p:cNvPicPr>
                <a:picLocks noChangeAspect="1"/>
              </p:cNvPicPr>
              <p:nvPr/>
            </p:nvPicPr>
            <p:blipFill>
              <a:blip r:embed="rId4"/>
              <a:stretch>
                <a:fillRect/>
              </a:stretch>
            </p:blipFill>
            <p:spPr>
              <a:xfrm>
                <a:off x="3327075" y="6008098"/>
                <a:ext cx="463722" cy="418228"/>
              </a:xfrm>
              <a:prstGeom prst="rect">
                <a:avLst/>
              </a:prstGeom>
            </p:spPr>
          </p:pic>
        </p:grpSp>
      </p:grpSp>
      <p:grpSp>
        <p:nvGrpSpPr>
          <p:cNvPr id="48" name="Group 47">
            <a:extLst>
              <a:ext uri="{FF2B5EF4-FFF2-40B4-BE49-F238E27FC236}">
                <a16:creationId xmlns:a16="http://schemas.microsoft.com/office/drawing/2014/main" id="{74D552CC-2CE6-072B-6811-EF42D1050C62}"/>
              </a:ext>
            </a:extLst>
          </p:cNvPr>
          <p:cNvGrpSpPr/>
          <p:nvPr/>
        </p:nvGrpSpPr>
        <p:grpSpPr>
          <a:xfrm>
            <a:off x="8530466" y="4814562"/>
            <a:ext cx="3694755" cy="1606267"/>
            <a:chOff x="8530466" y="4978467"/>
            <a:chExt cx="3694755" cy="1606267"/>
          </a:xfrm>
        </p:grpSpPr>
        <p:grpSp>
          <p:nvGrpSpPr>
            <p:cNvPr id="32" name="Group 31">
              <a:extLst>
                <a:ext uri="{FF2B5EF4-FFF2-40B4-BE49-F238E27FC236}">
                  <a16:creationId xmlns:a16="http://schemas.microsoft.com/office/drawing/2014/main" id="{FB6734AD-BD10-F94E-5D53-2630DD1F2B56}"/>
                </a:ext>
              </a:extLst>
            </p:cNvPr>
            <p:cNvGrpSpPr/>
            <p:nvPr/>
          </p:nvGrpSpPr>
          <p:grpSpPr>
            <a:xfrm>
              <a:off x="8577840" y="5322422"/>
              <a:ext cx="3647381" cy="1262312"/>
              <a:chOff x="9108319" y="458967"/>
              <a:chExt cx="4757215" cy="1646412"/>
            </a:xfrm>
          </p:grpSpPr>
          <p:pic>
            <p:nvPicPr>
              <p:cNvPr id="28" name="Picture 27">
                <a:extLst>
                  <a:ext uri="{FF2B5EF4-FFF2-40B4-BE49-F238E27FC236}">
                    <a16:creationId xmlns:a16="http://schemas.microsoft.com/office/drawing/2014/main" id="{1D478E3B-77EC-B322-CE8C-7FDDC5B268E8}"/>
                  </a:ext>
                </a:extLst>
              </p:cNvPr>
              <p:cNvPicPr>
                <a:picLocks noChangeAspect="1"/>
              </p:cNvPicPr>
              <p:nvPr/>
            </p:nvPicPr>
            <p:blipFill>
              <a:blip r:embed="rId6"/>
              <a:stretch>
                <a:fillRect/>
              </a:stretch>
            </p:blipFill>
            <p:spPr>
              <a:xfrm>
                <a:off x="9142079" y="458967"/>
                <a:ext cx="4034528" cy="872330"/>
              </a:xfrm>
              <a:prstGeom prst="rect">
                <a:avLst/>
              </a:prstGeom>
            </p:spPr>
          </p:pic>
          <p:grpSp>
            <p:nvGrpSpPr>
              <p:cNvPr id="31" name="Group 30">
                <a:extLst>
                  <a:ext uri="{FF2B5EF4-FFF2-40B4-BE49-F238E27FC236}">
                    <a16:creationId xmlns:a16="http://schemas.microsoft.com/office/drawing/2014/main" id="{D1194A14-0A25-A4B1-D9B8-B33BC7B62864}"/>
                  </a:ext>
                </a:extLst>
              </p:cNvPr>
              <p:cNvGrpSpPr/>
              <p:nvPr/>
            </p:nvGrpSpPr>
            <p:grpSpPr>
              <a:xfrm>
                <a:off x="9108319" y="1262380"/>
                <a:ext cx="4757215" cy="842999"/>
                <a:chOff x="6248715" y="1350396"/>
                <a:chExt cx="4757215" cy="842999"/>
              </a:xfrm>
            </p:grpSpPr>
            <p:sp>
              <p:nvSpPr>
                <p:cNvPr id="29" name="TextBox 28">
                  <a:extLst>
                    <a:ext uri="{FF2B5EF4-FFF2-40B4-BE49-F238E27FC236}">
                      <a16:creationId xmlns:a16="http://schemas.microsoft.com/office/drawing/2014/main" id="{4DD0BAB6-3460-2109-62FF-EB00EF837626}"/>
                    </a:ext>
                  </a:extLst>
                </p:cNvPr>
                <p:cNvSpPr txBox="1"/>
                <p:nvPr/>
              </p:nvSpPr>
              <p:spPr>
                <a:xfrm>
                  <a:off x="6248715" y="1350396"/>
                  <a:ext cx="4757215" cy="842999"/>
                </a:xfrm>
                <a:prstGeom prst="rect">
                  <a:avLst/>
                </a:prstGeom>
                <a:noFill/>
              </p:spPr>
              <p:txBody>
                <a:bodyPr wrap="square" rtlCol="0">
                  <a:spAutoFit/>
                </a:bodyPr>
                <a:lstStyle/>
                <a:p>
                  <a:r>
                    <a:rPr lang="en-US" dirty="0"/>
                    <a:t>where          is the </a:t>
                  </a:r>
                </a:p>
                <a:p>
                  <a:r>
                    <a:rPr lang="en-US" dirty="0"/>
                    <a:t>modified Bessel function</a:t>
                  </a:r>
                </a:p>
              </p:txBody>
            </p:sp>
            <p:pic>
              <p:nvPicPr>
                <p:cNvPr id="30" name="Picture 29">
                  <a:extLst>
                    <a:ext uri="{FF2B5EF4-FFF2-40B4-BE49-F238E27FC236}">
                      <a16:creationId xmlns:a16="http://schemas.microsoft.com/office/drawing/2014/main" id="{3BAF3CD6-7BEB-CD1D-C0EA-1C406BA64FC9}"/>
                    </a:ext>
                  </a:extLst>
                </p:cNvPr>
                <p:cNvPicPr>
                  <a:picLocks noChangeAspect="1"/>
                </p:cNvPicPr>
                <p:nvPr/>
              </p:nvPicPr>
              <p:blipFill>
                <a:blip r:embed="rId7"/>
                <a:stretch>
                  <a:fillRect/>
                </a:stretch>
              </p:blipFill>
              <p:spPr>
                <a:xfrm>
                  <a:off x="7291340" y="1415756"/>
                  <a:ext cx="524232" cy="308370"/>
                </a:xfrm>
                <a:prstGeom prst="rect">
                  <a:avLst/>
                </a:prstGeom>
              </p:spPr>
            </p:pic>
          </p:grpSp>
        </p:grpSp>
        <p:sp>
          <p:nvSpPr>
            <p:cNvPr id="36" name="TextBox 35">
              <a:extLst>
                <a:ext uri="{FF2B5EF4-FFF2-40B4-BE49-F238E27FC236}">
                  <a16:creationId xmlns:a16="http://schemas.microsoft.com/office/drawing/2014/main" id="{28F7080B-3EBE-C09C-80E7-B2C674402D75}"/>
                </a:ext>
              </a:extLst>
            </p:cNvPr>
            <p:cNvSpPr txBox="1"/>
            <p:nvPr/>
          </p:nvSpPr>
          <p:spPr>
            <a:xfrm>
              <a:off x="8530466" y="4978467"/>
              <a:ext cx="1393267" cy="369332"/>
            </a:xfrm>
            <a:prstGeom prst="rect">
              <a:avLst/>
            </a:prstGeom>
            <a:noFill/>
          </p:spPr>
          <p:txBody>
            <a:bodyPr wrap="none" rtlCol="0">
              <a:spAutoFit/>
            </a:bodyPr>
            <a:lstStyle/>
            <a:p>
              <a:r>
                <a:rPr lang="en-US" b="1" dirty="0"/>
                <a:t>von Mises</a:t>
              </a:r>
              <a:r>
                <a:rPr lang="en-US" dirty="0"/>
                <a:t>:</a:t>
              </a:r>
            </a:p>
          </p:txBody>
        </p:sp>
      </p:grpSp>
      <p:sp>
        <p:nvSpPr>
          <p:cNvPr id="39" name="TextBox 38">
            <a:extLst>
              <a:ext uri="{FF2B5EF4-FFF2-40B4-BE49-F238E27FC236}">
                <a16:creationId xmlns:a16="http://schemas.microsoft.com/office/drawing/2014/main" id="{9C63746B-CCEF-1896-9AE8-6302CDAFB7C3}"/>
              </a:ext>
            </a:extLst>
          </p:cNvPr>
          <p:cNvSpPr txBox="1"/>
          <p:nvPr/>
        </p:nvSpPr>
        <p:spPr>
          <a:xfrm>
            <a:off x="1967024" y="4111058"/>
            <a:ext cx="5527622" cy="923330"/>
          </a:xfrm>
          <a:prstGeom prst="rect">
            <a:avLst/>
          </a:prstGeom>
          <a:noFill/>
        </p:spPr>
        <p:txBody>
          <a:bodyPr wrap="square" rtlCol="0">
            <a:spAutoFit/>
          </a:bodyPr>
          <a:lstStyle/>
          <a:p>
            <a:r>
              <a:rPr lang="en-US" dirty="0"/>
              <a:t>MLE parameter estimate is learnt through Stochastic Gradient Descent (SGD) by minimizing </a:t>
            </a:r>
            <a:r>
              <a:rPr lang="en-US" b="1" dirty="0"/>
              <a:t>negative</a:t>
            </a:r>
            <a:r>
              <a:rPr lang="en-US" dirty="0"/>
              <a:t> of the </a:t>
            </a:r>
            <a:r>
              <a:rPr lang="en-US" b="1" dirty="0"/>
              <a:t>marginal log probability </a:t>
            </a:r>
          </a:p>
        </p:txBody>
      </p:sp>
      <p:sp>
        <p:nvSpPr>
          <p:cNvPr id="41" name="TextBox 40">
            <a:extLst>
              <a:ext uri="{FF2B5EF4-FFF2-40B4-BE49-F238E27FC236}">
                <a16:creationId xmlns:a16="http://schemas.microsoft.com/office/drawing/2014/main" id="{347A5C50-703E-D8CD-8F49-96143412FEA4}"/>
              </a:ext>
            </a:extLst>
          </p:cNvPr>
          <p:cNvSpPr txBox="1"/>
          <p:nvPr/>
        </p:nvSpPr>
        <p:spPr>
          <a:xfrm>
            <a:off x="1908772" y="6061039"/>
            <a:ext cx="5107503" cy="646331"/>
          </a:xfrm>
          <a:prstGeom prst="rect">
            <a:avLst/>
          </a:prstGeom>
          <a:noFill/>
        </p:spPr>
        <p:txBody>
          <a:bodyPr wrap="square" rtlCol="0">
            <a:spAutoFit/>
          </a:bodyPr>
          <a:lstStyle/>
          <a:p>
            <a:r>
              <a:rPr lang="en-US" dirty="0"/>
              <a:t>Differentiation is automatically calculated through JAX’s </a:t>
            </a:r>
            <a:r>
              <a:rPr lang="en-US" dirty="0" err="1"/>
              <a:t>AutoGrad</a:t>
            </a:r>
            <a:endParaRPr lang="en-US" dirty="0"/>
          </a:p>
        </p:txBody>
      </p:sp>
      <p:pic>
        <p:nvPicPr>
          <p:cNvPr id="43" name="Picture 42">
            <a:extLst>
              <a:ext uri="{FF2B5EF4-FFF2-40B4-BE49-F238E27FC236}">
                <a16:creationId xmlns:a16="http://schemas.microsoft.com/office/drawing/2014/main" id="{813D66BA-D83B-029F-77CE-7AC28CB69DBF}"/>
              </a:ext>
            </a:extLst>
          </p:cNvPr>
          <p:cNvPicPr>
            <a:picLocks noChangeAspect="1"/>
          </p:cNvPicPr>
          <p:nvPr/>
        </p:nvPicPr>
        <p:blipFill>
          <a:blip r:embed="rId8"/>
          <a:stretch>
            <a:fillRect/>
          </a:stretch>
        </p:blipFill>
        <p:spPr>
          <a:xfrm>
            <a:off x="1908772" y="5117384"/>
            <a:ext cx="4504713" cy="516370"/>
          </a:xfrm>
          <a:prstGeom prst="rect">
            <a:avLst/>
          </a:prstGeom>
        </p:spPr>
      </p:pic>
      <p:grpSp>
        <p:nvGrpSpPr>
          <p:cNvPr id="47" name="Group 46">
            <a:extLst>
              <a:ext uri="{FF2B5EF4-FFF2-40B4-BE49-F238E27FC236}">
                <a16:creationId xmlns:a16="http://schemas.microsoft.com/office/drawing/2014/main" id="{804B470E-ABB9-339E-ECC4-58DD698C8187}"/>
              </a:ext>
            </a:extLst>
          </p:cNvPr>
          <p:cNvGrpSpPr/>
          <p:nvPr/>
        </p:nvGrpSpPr>
        <p:grpSpPr>
          <a:xfrm>
            <a:off x="1853770" y="2146394"/>
            <a:ext cx="7082971" cy="663004"/>
            <a:chOff x="1853770" y="2146394"/>
            <a:chExt cx="7082971" cy="663004"/>
          </a:xfrm>
        </p:grpSpPr>
        <p:grpSp>
          <p:nvGrpSpPr>
            <p:cNvPr id="35" name="Group 34">
              <a:extLst>
                <a:ext uri="{FF2B5EF4-FFF2-40B4-BE49-F238E27FC236}">
                  <a16:creationId xmlns:a16="http://schemas.microsoft.com/office/drawing/2014/main" id="{BC8EE526-BB8D-CAE7-7228-D47DF755EBD6}"/>
                </a:ext>
              </a:extLst>
            </p:cNvPr>
            <p:cNvGrpSpPr/>
            <p:nvPr/>
          </p:nvGrpSpPr>
          <p:grpSpPr>
            <a:xfrm>
              <a:off x="1853770" y="2146394"/>
              <a:ext cx="7082971" cy="663004"/>
              <a:chOff x="2332399" y="4320413"/>
              <a:chExt cx="7082971" cy="663004"/>
            </a:xfrm>
          </p:grpSpPr>
          <p:pic>
            <p:nvPicPr>
              <p:cNvPr id="10" name="Picture 9">
                <a:extLst>
                  <a:ext uri="{FF2B5EF4-FFF2-40B4-BE49-F238E27FC236}">
                    <a16:creationId xmlns:a16="http://schemas.microsoft.com/office/drawing/2014/main" id="{BFA58CC1-A95B-9A40-3979-CA66FC4DC636}"/>
                  </a:ext>
                </a:extLst>
              </p:cNvPr>
              <p:cNvPicPr>
                <a:picLocks noChangeAspect="1"/>
              </p:cNvPicPr>
              <p:nvPr/>
            </p:nvPicPr>
            <p:blipFill>
              <a:blip r:embed="rId9"/>
              <a:stretch>
                <a:fillRect/>
              </a:stretch>
            </p:blipFill>
            <p:spPr>
              <a:xfrm>
                <a:off x="2332399" y="4320414"/>
                <a:ext cx="7082971" cy="663003"/>
              </a:xfrm>
              <a:prstGeom prst="rect">
                <a:avLst/>
              </a:prstGeom>
            </p:spPr>
          </p:pic>
          <p:sp>
            <p:nvSpPr>
              <p:cNvPr id="34" name="Rectangle 33">
                <a:extLst>
                  <a:ext uri="{FF2B5EF4-FFF2-40B4-BE49-F238E27FC236}">
                    <a16:creationId xmlns:a16="http://schemas.microsoft.com/office/drawing/2014/main" id="{78D87A39-E260-B5F3-3C8A-B7979BA89AB4}"/>
                  </a:ext>
                </a:extLst>
              </p:cNvPr>
              <p:cNvSpPr/>
              <p:nvPr/>
            </p:nvSpPr>
            <p:spPr>
              <a:xfrm>
                <a:off x="5363934" y="4355722"/>
                <a:ext cx="427266" cy="5202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04ECADF3-5E09-0137-C723-C9149E656517}"/>
                  </a:ext>
                </a:extLst>
              </p:cNvPr>
              <p:cNvPicPr>
                <a:picLocks noChangeAspect="1"/>
              </p:cNvPicPr>
              <p:nvPr/>
            </p:nvPicPr>
            <p:blipFill rotWithShape="1">
              <a:blip r:embed="rId6"/>
              <a:srcRect l="-82" t="25667" r="95984" b="32605"/>
              <a:stretch/>
            </p:blipFill>
            <p:spPr>
              <a:xfrm>
                <a:off x="5471377" y="4320413"/>
                <a:ext cx="301169" cy="663003"/>
              </a:xfrm>
              <a:prstGeom prst="rect">
                <a:avLst/>
              </a:prstGeom>
            </p:spPr>
          </p:pic>
        </p:grpSp>
        <p:grpSp>
          <p:nvGrpSpPr>
            <p:cNvPr id="44" name="Group 43">
              <a:extLst>
                <a:ext uri="{FF2B5EF4-FFF2-40B4-BE49-F238E27FC236}">
                  <a16:creationId xmlns:a16="http://schemas.microsoft.com/office/drawing/2014/main" id="{298951B1-23AE-4CA1-139A-68CB6B20F313}"/>
                </a:ext>
              </a:extLst>
            </p:cNvPr>
            <p:cNvGrpSpPr/>
            <p:nvPr/>
          </p:nvGrpSpPr>
          <p:grpSpPr>
            <a:xfrm>
              <a:off x="8094279" y="2243111"/>
              <a:ext cx="578601" cy="484901"/>
              <a:chOff x="3327075" y="5936311"/>
              <a:chExt cx="738998" cy="561801"/>
            </a:xfrm>
          </p:grpSpPr>
          <p:pic>
            <p:nvPicPr>
              <p:cNvPr id="45" name="Picture 44">
                <a:extLst>
                  <a:ext uri="{FF2B5EF4-FFF2-40B4-BE49-F238E27FC236}">
                    <a16:creationId xmlns:a16="http://schemas.microsoft.com/office/drawing/2014/main" id="{F6C3BF7C-678E-2A6E-BD1F-75303578804B}"/>
                  </a:ext>
                </a:extLst>
              </p:cNvPr>
              <p:cNvPicPr>
                <a:picLocks noChangeAspect="1"/>
              </p:cNvPicPr>
              <p:nvPr/>
            </p:nvPicPr>
            <p:blipFill rotWithShape="1">
              <a:blip r:embed="rId3"/>
              <a:srcRect l="60412"/>
              <a:stretch/>
            </p:blipFill>
            <p:spPr>
              <a:xfrm>
                <a:off x="3790797" y="5936311"/>
                <a:ext cx="275276" cy="561801"/>
              </a:xfrm>
              <a:prstGeom prst="rect">
                <a:avLst/>
              </a:prstGeom>
            </p:spPr>
          </p:pic>
          <p:pic>
            <p:nvPicPr>
              <p:cNvPr id="46" name="Picture 45">
                <a:extLst>
                  <a:ext uri="{FF2B5EF4-FFF2-40B4-BE49-F238E27FC236}">
                    <a16:creationId xmlns:a16="http://schemas.microsoft.com/office/drawing/2014/main" id="{6F242BC7-0929-78DB-51BD-BCC4C1B346E1}"/>
                  </a:ext>
                </a:extLst>
              </p:cNvPr>
              <p:cNvPicPr>
                <a:picLocks noChangeAspect="1"/>
              </p:cNvPicPr>
              <p:nvPr/>
            </p:nvPicPr>
            <p:blipFill>
              <a:blip r:embed="rId4"/>
              <a:stretch>
                <a:fillRect/>
              </a:stretch>
            </p:blipFill>
            <p:spPr>
              <a:xfrm>
                <a:off x="3327075" y="6008098"/>
                <a:ext cx="463722" cy="418228"/>
              </a:xfrm>
              <a:prstGeom prst="rect">
                <a:avLst/>
              </a:prstGeom>
            </p:spPr>
          </p:pic>
        </p:grpSp>
      </p:grpSp>
      <p:cxnSp>
        <p:nvCxnSpPr>
          <p:cNvPr id="11" name="Straight Arrow Connector 10">
            <a:extLst>
              <a:ext uri="{FF2B5EF4-FFF2-40B4-BE49-F238E27FC236}">
                <a16:creationId xmlns:a16="http://schemas.microsoft.com/office/drawing/2014/main" id="{AA91C623-8DE4-45F2-9D38-009768F976D8}"/>
              </a:ext>
            </a:extLst>
          </p:cNvPr>
          <p:cNvCxnSpPr>
            <a:cxnSpLocks/>
            <a:stCxn id="8" idx="2"/>
            <a:endCxn id="13" idx="0"/>
          </p:cNvCxnSpPr>
          <p:nvPr/>
        </p:nvCxnSpPr>
        <p:spPr>
          <a:xfrm>
            <a:off x="6313244" y="1205768"/>
            <a:ext cx="706095" cy="975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FBC0C3-029C-BE64-5170-030362045703}"/>
              </a:ext>
            </a:extLst>
          </p:cNvPr>
          <p:cNvCxnSpPr>
            <a:cxnSpLocks/>
            <a:stCxn id="19" idx="2"/>
            <a:endCxn id="14" idx="0"/>
          </p:cNvCxnSpPr>
          <p:nvPr/>
        </p:nvCxnSpPr>
        <p:spPr>
          <a:xfrm>
            <a:off x="8260878" y="1139577"/>
            <a:ext cx="122702" cy="1042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3F7A3A3-4AD4-EA51-B8A3-3F29FD3DDB64}"/>
              </a:ext>
            </a:extLst>
          </p:cNvPr>
          <p:cNvSpPr txBox="1"/>
          <p:nvPr/>
        </p:nvSpPr>
        <p:spPr>
          <a:xfrm>
            <a:off x="787961" y="3658730"/>
            <a:ext cx="2028504" cy="369332"/>
          </a:xfrm>
          <a:prstGeom prst="rect">
            <a:avLst/>
          </a:prstGeom>
          <a:noFill/>
        </p:spPr>
        <p:txBody>
          <a:bodyPr wrap="none" rtlCol="0">
            <a:spAutoFit/>
          </a:bodyPr>
          <a:lstStyle/>
          <a:p>
            <a:r>
              <a:rPr lang="en-US" dirty="0"/>
              <a:t>Conceptual/goal:</a:t>
            </a:r>
          </a:p>
        </p:txBody>
      </p:sp>
      <p:sp>
        <p:nvSpPr>
          <p:cNvPr id="50" name="TextBox 49">
            <a:extLst>
              <a:ext uri="{FF2B5EF4-FFF2-40B4-BE49-F238E27FC236}">
                <a16:creationId xmlns:a16="http://schemas.microsoft.com/office/drawing/2014/main" id="{80B630D5-6F57-7AEB-80CA-C243348D04B6}"/>
              </a:ext>
            </a:extLst>
          </p:cNvPr>
          <p:cNvSpPr txBox="1"/>
          <p:nvPr/>
        </p:nvSpPr>
        <p:spPr>
          <a:xfrm>
            <a:off x="1235734" y="5774498"/>
            <a:ext cx="731290" cy="369332"/>
          </a:xfrm>
          <a:prstGeom prst="rect">
            <a:avLst/>
          </a:prstGeom>
          <a:noFill/>
        </p:spPr>
        <p:txBody>
          <a:bodyPr wrap="none" rtlCol="0">
            <a:spAutoFit/>
          </a:bodyPr>
          <a:lstStyle/>
          <a:p>
            <a:r>
              <a:rPr lang="en-US" dirty="0"/>
              <a:t>How:</a:t>
            </a:r>
          </a:p>
        </p:txBody>
      </p:sp>
    </p:spTree>
    <p:extLst>
      <p:ext uri="{BB962C8B-B14F-4D97-AF65-F5344CB8AC3E}">
        <p14:creationId xmlns:p14="http://schemas.microsoft.com/office/powerpoint/2010/main" val="427972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0663-F3B6-234A-2EBF-09F122439752}"/>
              </a:ext>
            </a:extLst>
          </p:cNvPr>
          <p:cNvSpPr>
            <a:spLocks noGrp="1"/>
          </p:cNvSpPr>
          <p:nvPr>
            <p:ph type="title"/>
          </p:nvPr>
        </p:nvSpPr>
        <p:spPr/>
        <p:txBody>
          <a:bodyPr/>
          <a:lstStyle/>
          <a:p>
            <a:r>
              <a:rPr lang="en-US" dirty="0"/>
              <a:t>How to prep the features for the model</a:t>
            </a:r>
          </a:p>
        </p:txBody>
      </p:sp>
      <p:grpSp>
        <p:nvGrpSpPr>
          <p:cNvPr id="5" name="Group 4">
            <a:extLst>
              <a:ext uri="{FF2B5EF4-FFF2-40B4-BE49-F238E27FC236}">
                <a16:creationId xmlns:a16="http://schemas.microsoft.com/office/drawing/2014/main" id="{AF22131F-C580-FD52-E2EB-FD7526C8C1EF}"/>
              </a:ext>
            </a:extLst>
          </p:cNvPr>
          <p:cNvGrpSpPr/>
          <p:nvPr/>
        </p:nvGrpSpPr>
        <p:grpSpPr>
          <a:xfrm>
            <a:off x="660961" y="2462078"/>
            <a:ext cx="5777544" cy="1446550"/>
            <a:chOff x="1957799" y="4215145"/>
            <a:chExt cx="5777544" cy="1446550"/>
          </a:xfrm>
        </p:grpSpPr>
        <p:sp>
          <p:nvSpPr>
            <p:cNvPr id="6" name="TextBox 5">
              <a:extLst>
                <a:ext uri="{FF2B5EF4-FFF2-40B4-BE49-F238E27FC236}">
                  <a16:creationId xmlns:a16="http://schemas.microsoft.com/office/drawing/2014/main" id="{AB5B50BF-9506-AC5D-E196-C90BDCA0A6BD}"/>
                </a:ext>
              </a:extLst>
            </p:cNvPr>
            <p:cNvSpPr txBox="1"/>
            <p:nvPr/>
          </p:nvSpPr>
          <p:spPr>
            <a:xfrm>
              <a:off x="1957799" y="4215145"/>
              <a:ext cx="5777544" cy="1446550"/>
            </a:xfrm>
            <a:prstGeom prst="rect">
              <a:avLst/>
            </a:prstGeom>
            <a:noFill/>
          </p:spPr>
          <p:txBody>
            <a:bodyPr wrap="none" rtlCol="0">
              <a:spAutoFit/>
            </a:bodyPr>
            <a:lstStyle/>
            <a:p>
              <a:r>
                <a:rPr lang="en-US" sz="8800" dirty="0"/>
                <a:t>p(  |            )</a:t>
              </a:r>
            </a:p>
          </p:txBody>
        </p:sp>
        <p:sp>
          <p:nvSpPr>
            <p:cNvPr id="7" name="TextBox 6">
              <a:extLst>
                <a:ext uri="{FF2B5EF4-FFF2-40B4-BE49-F238E27FC236}">
                  <a16:creationId xmlns:a16="http://schemas.microsoft.com/office/drawing/2014/main" id="{14687DA2-49AC-601E-0FD3-5F0001768B9A}"/>
                </a:ext>
              </a:extLst>
            </p:cNvPr>
            <p:cNvSpPr txBox="1"/>
            <p:nvPr/>
          </p:nvSpPr>
          <p:spPr>
            <a:xfrm>
              <a:off x="4030546" y="4461366"/>
              <a:ext cx="35115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Calibrated Target Angle</a:t>
              </a:r>
            </a:p>
            <a:p>
              <a:pPr marL="285750" indent="-285750">
                <a:buFont typeface="Arial" panose="020B0604020202020204" pitchFamily="34" charset="0"/>
                <a:buChar char="•"/>
              </a:pPr>
              <a:r>
                <a:rPr lang="en-US" dirty="0"/>
                <a:t>Coherence Level</a:t>
              </a:r>
            </a:p>
            <a:p>
              <a:pPr marL="285750" indent="-285750">
                <a:buFont typeface="Arial" panose="020B0604020202020204" pitchFamily="34" charset="0"/>
                <a:buChar char="•"/>
              </a:pPr>
              <a:r>
                <a:rPr lang="en-US" dirty="0"/>
                <a:t>Focused/Divided Attention</a:t>
              </a:r>
            </a:p>
            <a:p>
              <a:pPr marL="285750" indent="-285750">
                <a:buFont typeface="Arial" panose="020B0604020202020204" pitchFamily="34" charset="0"/>
                <a:buChar char="•"/>
              </a:pPr>
              <a:r>
                <a:rPr lang="en-US" dirty="0"/>
                <a:t>Expected Orientation</a:t>
              </a:r>
            </a:p>
          </p:txBody>
        </p:sp>
        <p:sp>
          <p:nvSpPr>
            <p:cNvPr id="8" name="TextBox 7">
              <a:extLst>
                <a:ext uri="{FF2B5EF4-FFF2-40B4-BE49-F238E27FC236}">
                  <a16:creationId xmlns:a16="http://schemas.microsoft.com/office/drawing/2014/main" id="{9EFBFE58-29AB-27BD-3502-04A95C204E45}"/>
                </a:ext>
              </a:extLst>
            </p:cNvPr>
            <p:cNvSpPr txBox="1"/>
            <p:nvPr/>
          </p:nvSpPr>
          <p:spPr>
            <a:xfrm>
              <a:off x="3166923" y="4756936"/>
              <a:ext cx="388248" cy="523220"/>
            </a:xfrm>
            <a:prstGeom prst="rect">
              <a:avLst/>
            </a:prstGeom>
            <a:noFill/>
          </p:spPr>
          <p:txBody>
            <a:bodyPr wrap="none" rtlCol="0">
              <a:spAutoFit/>
            </a:bodyPr>
            <a:lstStyle/>
            <a:p>
              <a:r>
                <a:rPr lang="en-US" sz="2800" b="1" dirty="0"/>
                <a:t>y</a:t>
              </a:r>
              <a:endParaRPr lang="en-US" b="1" dirty="0"/>
            </a:p>
          </p:txBody>
        </p:sp>
      </p:grpSp>
      <p:sp>
        <p:nvSpPr>
          <p:cNvPr id="12" name="TextBox 11">
            <a:extLst>
              <a:ext uri="{FF2B5EF4-FFF2-40B4-BE49-F238E27FC236}">
                <a16:creationId xmlns:a16="http://schemas.microsoft.com/office/drawing/2014/main" id="{0DE5F1DE-C9B7-6C9D-82B1-134D1A9A7D91}"/>
              </a:ext>
            </a:extLst>
          </p:cNvPr>
          <p:cNvSpPr txBox="1"/>
          <p:nvPr/>
        </p:nvSpPr>
        <p:spPr>
          <a:xfrm>
            <a:off x="6605075" y="2708299"/>
            <a:ext cx="4832670" cy="1200329"/>
          </a:xfrm>
          <a:prstGeom prst="rect">
            <a:avLst/>
          </a:prstGeom>
          <a:noFill/>
        </p:spPr>
        <p:txBody>
          <a:bodyPr wrap="none" rtlCol="0">
            <a:spAutoFit/>
          </a:bodyPr>
          <a:lstStyle/>
          <a:p>
            <a:r>
              <a:rPr lang="en-US" dirty="0"/>
              <a:t>Presented target – Calibrated representation</a:t>
            </a:r>
          </a:p>
          <a:p>
            <a:r>
              <a:rPr lang="en-US" dirty="0"/>
              <a:t>High = 1, low = 0</a:t>
            </a:r>
          </a:p>
          <a:p>
            <a:r>
              <a:rPr lang="en-US" dirty="0"/>
              <a:t>Focused = 1, Divided = 0</a:t>
            </a:r>
          </a:p>
          <a:p>
            <a:r>
              <a:rPr lang="en-US" dirty="0"/>
              <a:t>Over-represented angle for that block</a:t>
            </a:r>
          </a:p>
        </p:txBody>
      </p:sp>
      <p:sp>
        <p:nvSpPr>
          <p:cNvPr id="17" name="Plus Sign 16">
            <a:extLst>
              <a:ext uri="{FF2B5EF4-FFF2-40B4-BE49-F238E27FC236}">
                <a16:creationId xmlns:a16="http://schemas.microsoft.com/office/drawing/2014/main" id="{BBE95616-5BE0-F4FB-A4B7-1EA1AE53293D}"/>
              </a:ext>
            </a:extLst>
          </p:cNvPr>
          <p:cNvSpPr/>
          <p:nvPr/>
        </p:nvSpPr>
        <p:spPr>
          <a:xfrm>
            <a:off x="7219705" y="3994877"/>
            <a:ext cx="607273" cy="607273"/>
          </a:xfrm>
          <a:prstGeom prst="mathPlus">
            <a:avLst>
              <a:gd name="adj1" fmla="val 7428"/>
            </a:avLst>
          </a:prstGeom>
          <a:ln w="635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D0BB12-C119-EDA0-FC26-F3E72BFBC891}"/>
              </a:ext>
            </a:extLst>
          </p:cNvPr>
          <p:cNvSpPr txBox="1"/>
          <p:nvPr/>
        </p:nvSpPr>
        <p:spPr>
          <a:xfrm>
            <a:off x="6644058" y="4634306"/>
            <a:ext cx="2365840" cy="369332"/>
          </a:xfrm>
          <a:prstGeom prst="rect">
            <a:avLst/>
          </a:prstGeom>
          <a:noFill/>
        </p:spPr>
        <p:txBody>
          <a:bodyPr wrap="none" rtlCol="0">
            <a:spAutoFit/>
          </a:bodyPr>
          <a:lstStyle/>
          <a:p>
            <a:r>
              <a:rPr lang="en-US" b="1" dirty="0"/>
              <a:t>Bias of 1s (np.ones)</a:t>
            </a:r>
          </a:p>
        </p:txBody>
      </p:sp>
      <p:cxnSp>
        <p:nvCxnSpPr>
          <p:cNvPr id="20" name="Straight Arrow Connector 19">
            <a:extLst>
              <a:ext uri="{FF2B5EF4-FFF2-40B4-BE49-F238E27FC236}">
                <a16:creationId xmlns:a16="http://schemas.microsoft.com/office/drawing/2014/main" id="{59888F52-60BB-0ADC-B40F-DF0B6E1FD6FD}"/>
              </a:ext>
            </a:extLst>
          </p:cNvPr>
          <p:cNvCxnSpPr/>
          <p:nvPr/>
        </p:nvCxnSpPr>
        <p:spPr>
          <a:xfrm>
            <a:off x="5423578" y="3748342"/>
            <a:ext cx="1181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2B51D1A-0662-154F-D2AA-50805BD56F9A}"/>
              </a:ext>
            </a:extLst>
          </p:cNvPr>
          <p:cNvCxnSpPr/>
          <p:nvPr/>
        </p:nvCxnSpPr>
        <p:spPr>
          <a:xfrm>
            <a:off x="5954070" y="3469135"/>
            <a:ext cx="651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8DA334-6076-8ECB-5D0D-C65629E5C623}"/>
              </a:ext>
            </a:extLst>
          </p:cNvPr>
          <p:cNvCxnSpPr/>
          <p:nvPr/>
        </p:nvCxnSpPr>
        <p:spPr>
          <a:xfrm>
            <a:off x="4914027" y="3185353"/>
            <a:ext cx="1691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6AFC43-17BC-8099-8A2F-8150609FBADB}"/>
              </a:ext>
            </a:extLst>
          </p:cNvPr>
          <p:cNvCxnSpPr/>
          <p:nvPr/>
        </p:nvCxnSpPr>
        <p:spPr>
          <a:xfrm>
            <a:off x="5632983" y="2924684"/>
            <a:ext cx="972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91FD164-4952-F17F-88F7-E59EE5181E84}"/>
              </a:ext>
            </a:extLst>
          </p:cNvPr>
          <p:cNvSpPr txBox="1"/>
          <p:nvPr/>
        </p:nvSpPr>
        <p:spPr>
          <a:xfrm>
            <a:off x="7826978" y="5129795"/>
            <a:ext cx="3334066" cy="923330"/>
          </a:xfrm>
          <a:prstGeom prst="rect">
            <a:avLst/>
          </a:prstGeom>
          <a:noFill/>
        </p:spPr>
        <p:txBody>
          <a:bodyPr wrap="square" rtlCol="0">
            <a:spAutoFit/>
          </a:bodyPr>
          <a:lstStyle/>
          <a:p>
            <a:r>
              <a:rPr lang="en-US" dirty="0"/>
              <a:t>*For the model to project its “unaccounted” internal bias – analogous to Ashwood et al</a:t>
            </a:r>
          </a:p>
        </p:txBody>
      </p:sp>
      <p:sp>
        <p:nvSpPr>
          <p:cNvPr id="28" name="Left Bracket 27">
            <a:extLst>
              <a:ext uri="{FF2B5EF4-FFF2-40B4-BE49-F238E27FC236}">
                <a16:creationId xmlns:a16="http://schemas.microsoft.com/office/drawing/2014/main" id="{EFCC9754-D4BC-8506-80AC-749AE9F06788}"/>
              </a:ext>
            </a:extLst>
          </p:cNvPr>
          <p:cNvSpPr/>
          <p:nvPr/>
        </p:nvSpPr>
        <p:spPr>
          <a:xfrm>
            <a:off x="6500375" y="2540775"/>
            <a:ext cx="186613" cy="249501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76200">
                <a:solidFill>
                  <a:schemeClr val="tx1"/>
                </a:solidFill>
              </a:ln>
            </a:endParaRPr>
          </a:p>
        </p:txBody>
      </p:sp>
      <p:sp>
        <p:nvSpPr>
          <p:cNvPr id="29" name="Left Bracket 28">
            <a:extLst>
              <a:ext uri="{FF2B5EF4-FFF2-40B4-BE49-F238E27FC236}">
                <a16:creationId xmlns:a16="http://schemas.microsoft.com/office/drawing/2014/main" id="{4959223A-EA07-14F3-EF2C-5667AD15C9B2}"/>
              </a:ext>
            </a:extLst>
          </p:cNvPr>
          <p:cNvSpPr/>
          <p:nvPr/>
        </p:nvSpPr>
        <p:spPr>
          <a:xfrm flipH="1">
            <a:off x="11187453" y="2540774"/>
            <a:ext cx="186613" cy="249501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76200">
                <a:solidFill>
                  <a:schemeClr val="tx1"/>
                </a:solidFill>
              </a:ln>
            </a:endParaRPr>
          </a:p>
        </p:txBody>
      </p:sp>
    </p:spTree>
    <p:extLst>
      <p:ext uri="{BB962C8B-B14F-4D97-AF65-F5344CB8AC3E}">
        <p14:creationId xmlns:p14="http://schemas.microsoft.com/office/powerpoint/2010/main" val="1352289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206C6D-80AA-4737-4AC4-AF4D417B556D}"/>
              </a:ext>
            </a:extLst>
          </p:cNvPr>
          <p:cNvSpPr>
            <a:spLocks noGrp="1"/>
          </p:cNvSpPr>
          <p:nvPr>
            <p:ph type="title"/>
          </p:nvPr>
        </p:nvSpPr>
        <p:spPr>
          <a:xfrm>
            <a:off x="7808538" y="591009"/>
            <a:ext cx="3598966" cy="2366409"/>
          </a:xfrm>
        </p:spPr>
        <p:txBody>
          <a:bodyPr vert="horz" lIns="91440" tIns="45720" rIns="91440" bIns="45720" rtlCol="0" anchor="b">
            <a:normAutofit fontScale="90000"/>
          </a:bodyPr>
          <a:lstStyle/>
          <a:p>
            <a:pPr algn="ctr"/>
            <a:r>
              <a:rPr lang="en-US" sz="6000" kern="1200" dirty="0">
                <a:solidFill>
                  <a:schemeClr val="tx1"/>
                </a:solidFill>
                <a:latin typeface="+mj-lt"/>
                <a:ea typeface="+mj-ea"/>
                <a:cs typeface="+mj-cs"/>
              </a:rPr>
              <a:t>  Which model to choose?</a:t>
            </a:r>
          </a:p>
        </p:txBody>
      </p:sp>
      <p:sp>
        <p:nvSpPr>
          <p:cNvPr id="16" name="Freeform: Shape 15">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E03F8BE8-5060-3ECB-693B-F90E4E895B30}"/>
              </a:ext>
            </a:extLst>
          </p:cNvPr>
          <p:cNvPicPr>
            <a:picLocks noGrp="1" noChangeAspect="1"/>
          </p:cNvPicPr>
          <p:nvPr>
            <p:ph idx="1"/>
          </p:nvPr>
        </p:nvPicPr>
        <p:blipFill>
          <a:blip r:embed="rId2"/>
          <a:stretch>
            <a:fillRect/>
          </a:stretch>
        </p:blipFill>
        <p:spPr>
          <a:xfrm>
            <a:off x="209404" y="115053"/>
            <a:ext cx="6925075" cy="670001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9" name="TextBox 8">
            <a:extLst>
              <a:ext uri="{FF2B5EF4-FFF2-40B4-BE49-F238E27FC236}">
                <a16:creationId xmlns:a16="http://schemas.microsoft.com/office/drawing/2014/main" id="{B3D626B2-F7F4-0A77-6D2D-5E77C2EB2DEF}"/>
              </a:ext>
            </a:extLst>
          </p:cNvPr>
          <p:cNvSpPr txBox="1"/>
          <p:nvPr/>
        </p:nvSpPr>
        <p:spPr>
          <a:xfrm>
            <a:off x="1489075" y="190500"/>
            <a:ext cx="389850" cy="369332"/>
          </a:xfrm>
          <a:prstGeom prst="rect">
            <a:avLst/>
          </a:prstGeom>
          <a:noFill/>
        </p:spPr>
        <p:txBody>
          <a:bodyPr wrap="none" rtlCol="0">
            <a:spAutoFit/>
          </a:bodyPr>
          <a:lstStyle/>
          <a:p>
            <a:r>
              <a:rPr lang="en-US" dirty="0"/>
              <a:t>**</a:t>
            </a:r>
          </a:p>
        </p:txBody>
      </p:sp>
      <p:sp>
        <p:nvSpPr>
          <p:cNvPr id="3" name="TextBox 2">
            <a:extLst>
              <a:ext uri="{FF2B5EF4-FFF2-40B4-BE49-F238E27FC236}">
                <a16:creationId xmlns:a16="http://schemas.microsoft.com/office/drawing/2014/main" id="{FC114B23-FAE4-C35D-860C-F4625CB46B9B}"/>
              </a:ext>
            </a:extLst>
          </p:cNvPr>
          <p:cNvSpPr txBox="1"/>
          <p:nvPr/>
        </p:nvSpPr>
        <p:spPr>
          <a:xfrm>
            <a:off x="946652" y="2200215"/>
            <a:ext cx="1066874" cy="230832"/>
          </a:xfrm>
          <a:prstGeom prst="rect">
            <a:avLst/>
          </a:prstGeom>
          <a:noFill/>
        </p:spPr>
        <p:txBody>
          <a:bodyPr wrap="square" rtlCol="0">
            <a:spAutoFit/>
          </a:bodyPr>
          <a:lstStyle/>
          <a:p>
            <a:r>
              <a:rPr lang="en-US" sz="900" b="1" dirty="0"/>
              <a:t>p value &lt; 0.01</a:t>
            </a:r>
          </a:p>
        </p:txBody>
      </p:sp>
      <p:cxnSp>
        <p:nvCxnSpPr>
          <p:cNvPr id="6" name="Straight Connector 5">
            <a:extLst>
              <a:ext uri="{FF2B5EF4-FFF2-40B4-BE49-F238E27FC236}">
                <a16:creationId xmlns:a16="http://schemas.microsoft.com/office/drawing/2014/main" id="{6FB908C3-94E0-824D-6BB2-9561B84C7470}"/>
              </a:ext>
            </a:extLst>
          </p:cNvPr>
          <p:cNvCxnSpPr>
            <a:cxnSpLocks/>
          </p:cNvCxnSpPr>
          <p:nvPr/>
        </p:nvCxnSpPr>
        <p:spPr>
          <a:xfrm>
            <a:off x="963467" y="2200216"/>
            <a:ext cx="893425"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6D9A6B-15C6-E3F7-1639-4FA1157B9846}"/>
              </a:ext>
            </a:extLst>
          </p:cNvPr>
          <p:cNvSpPr txBox="1"/>
          <p:nvPr/>
        </p:nvSpPr>
        <p:spPr>
          <a:xfrm>
            <a:off x="7235614" y="3234408"/>
            <a:ext cx="3331722" cy="1477328"/>
          </a:xfrm>
          <a:prstGeom prst="rect">
            <a:avLst/>
          </a:prstGeom>
          <a:noFill/>
        </p:spPr>
        <p:txBody>
          <a:bodyPr wrap="square" rtlCol="0">
            <a:spAutoFit/>
          </a:bodyPr>
          <a:lstStyle/>
          <a:p>
            <a:r>
              <a:rPr lang="en-US" dirty="0"/>
              <a:t>3 states model has the most significant difference in validation log probability while minimizing number of parameters</a:t>
            </a:r>
          </a:p>
        </p:txBody>
      </p:sp>
    </p:spTree>
    <p:extLst>
      <p:ext uri="{BB962C8B-B14F-4D97-AF65-F5344CB8AC3E}">
        <p14:creationId xmlns:p14="http://schemas.microsoft.com/office/powerpoint/2010/main" val="222621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FB7D-A74B-99F0-5B9F-6BA56F50C7B0}"/>
              </a:ext>
            </a:extLst>
          </p:cNvPr>
          <p:cNvSpPr>
            <a:spLocks noGrp="1"/>
          </p:cNvSpPr>
          <p:nvPr>
            <p:ph type="title"/>
          </p:nvPr>
        </p:nvSpPr>
        <p:spPr>
          <a:xfrm>
            <a:off x="838199" y="365125"/>
            <a:ext cx="4960257" cy="1645159"/>
          </a:xfrm>
        </p:spPr>
        <p:txBody>
          <a:bodyPr>
            <a:normAutofit fontScale="90000"/>
          </a:bodyPr>
          <a:lstStyle/>
          <a:p>
            <a:r>
              <a:rPr lang="en-US" sz="6000" dirty="0"/>
              <a:t>1</a:t>
            </a:r>
            <a:r>
              <a:rPr lang="en-US" dirty="0"/>
              <a:t> “Engaged” state &amp;</a:t>
            </a:r>
            <a:br>
              <a:rPr lang="en-US" dirty="0"/>
            </a:br>
            <a:r>
              <a:rPr lang="en-US" sz="6000" dirty="0"/>
              <a:t>2</a:t>
            </a:r>
            <a:r>
              <a:rPr lang="en-US" dirty="0"/>
              <a:t> “Biased” states</a:t>
            </a:r>
          </a:p>
        </p:txBody>
      </p:sp>
      <p:pic>
        <p:nvPicPr>
          <p:cNvPr id="5" name="Content Placeholder 4">
            <a:extLst>
              <a:ext uri="{FF2B5EF4-FFF2-40B4-BE49-F238E27FC236}">
                <a16:creationId xmlns:a16="http://schemas.microsoft.com/office/drawing/2014/main" id="{E30190C0-2CDF-D85F-1406-6133FD01EF4F}"/>
              </a:ext>
            </a:extLst>
          </p:cNvPr>
          <p:cNvPicPr>
            <a:picLocks noGrp="1" noChangeAspect="1"/>
          </p:cNvPicPr>
          <p:nvPr>
            <p:ph idx="1"/>
          </p:nvPr>
        </p:nvPicPr>
        <p:blipFill>
          <a:blip r:embed="rId2"/>
          <a:stretch>
            <a:fillRect/>
          </a:stretch>
        </p:blipFill>
        <p:spPr>
          <a:xfrm>
            <a:off x="5691304" y="409134"/>
            <a:ext cx="6168627" cy="6039731"/>
          </a:xfrm>
        </p:spPr>
      </p:pic>
      <p:pic>
        <p:nvPicPr>
          <p:cNvPr id="6" name="Content Placeholder 4">
            <a:extLst>
              <a:ext uri="{FF2B5EF4-FFF2-40B4-BE49-F238E27FC236}">
                <a16:creationId xmlns:a16="http://schemas.microsoft.com/office/drawing/2014/main" id="{EF70E113-4A72-2C99-2B3A-AE1AA5D43E7D}"/>
              </a:ext>
            </a:extLst>
          </p:cNvPr>
          <p:cNvPicPr>
            <a:picLocks noChangeAspect="1"/>
          </p:cNvPicPr>
          <p:nvPr/>
        </p:nvPicPr>
        <p:blipFill rotWithShape="1">
          <a:blip r:embed="rId3"/>
          <a:srcRect l="20816" t="44963" r="10477"/>
          <a:stretch/>
        </p:blipFill>
        <p:spPr>
          <a:xfrm>
            <a:off x="459492" y="2367103"/>
            <a:ext cx="5111369" cy="396130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 name="TextBox 2">
            <a:extLst>
              <a:ext uri="{FF2B5EF4-FFF2-40B4-BE49-F238E27FC236}">
                <a16:creationId xmlns:a16="http://schemas.microsoft.com/office/drawing/2014/main" id="{FADE4B9F-F3BB-4002-5552-2B565865206A}"/>
              </a:ext>
            </a:extLst>
          </p:cNvPr>
          <p:cNvSpPr txBox="1"/>
          <p:nvPr/>
        </p:nvSpPr>
        <p:spPr>
          <a:xfrm>
            <a:off x="1299029" y="1997771"/>
            <a:ext cx="3295133" cy="369332"/>
          </a:xfrm>
          <a:prstGeom prst="rect">
            <a:avLst/>
          </a:prstGeom>
          <a:noFill/>
        </p:spPr>
        <p:txBody>
          <a:bodyPr wrap="none" rtlCol="0">
            <a:spAutoFit/>
          </a:bodyPr>
          <a:lstStyle/>
          <a:p>
            <a:r>
              <a:rPr lang="en-US" dirty="0"/>
              <a:t>Characterizing inferred States</a:t>
            </a:r>
            <a:endParaRPr lang="en-US" b="1" dirty="0"/>
          </a:p>
        </p:txBody>
      </p:sp>
    </p:spTree>
    <p:extLst>
      <p:ext uri="{BB962C8B-B14F-4D97-AF65-F5344CB8AC3E}">
        <p14:creationId xmlns:p14="http://schemas.microsoft.com/office/powerpoint/2010/main" val="2203465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F852-708A-229C-03E9-B8766896B966}"/>
              </a:ext>
            </a:extLst>
          </p:cNvPr>
          <p:cNvSpPr>
            <a:spLocks noGrp="1"/>
          </p:cNvSpPr>
          <p:nvPr>
            <p:ph type="title"/>
          </p:nvPr>
        </p:nvSpPr>
        <p:spPr/>
        <p:txBody>
          <a:bodyPr>
            <a:normAutofit/>
          </a:bodyPr>
          <a:lstStyle/>
          <a:p>
            <a:r>
              <a:rPr lang="en-US" dirty="0"/>
              <a:t>Subjects don’t change states often</a:t>
            </a:r>
          </a:p>
        </p:txBody>
      </p:sp>
      <p:pic>
        <p:nvPicPr>
          <p:cNvPr id="9" name="Content Placeholder 8">
            <a:extLst>
              <a:ext uri="{FF2B5EF4-FFF2-40B4-BE49-F238E27FC236}">
                <a16:creationId xmlns:a16="http://schemas.microsoft.com/office/drawing/2014/main" id="{8602FF7C-561E-5A38-F081-447C87372AAC}"/>
              </a:ext>
            </a:extLst>
          </p:cNvPr>
          <p:cNvPicPr>
            <a:picLocks noGrp="1" noChangeAspect="1"/>
          </p:cNvPicPr>
          <p:nvPr>
            <p:ph idx="1"/>
          </p:nvPr>
        </p:nvPicPr>
        <p:blipFill>
          <a:blip r:embed="rId2"/>
          <a:stretch>
            <a:fillRect/>
          </a:stretch>
        </p:blipFill>
        <p:spPr>
          <a:xfrm>
            <a:off x="758370" y="1472702"/>
            <a:ext cx="10308291" cy="4289470"/>
          </a:xfrm>
        </p:spPr>
      </p:pic>
      <p:sp>
        <p:nvSpPr>
          <p:cNvPr id="3" name="TextBox 2">
            <a:extLst>
              <a:ext uri="{FF2B5EF4-FFF2-40B4-BE49-F238E27FC236}">
                <a16:creationId xmlns:a16="http://schemas.microsoft.com/office/drawing/2014/main" id="{44DA78A1-6CBE-8E83-8B3E-C453ECC45FF4}"/>
              </a:ext>
            </a:extLst>
          </p:cNvPr>
          <p:cNvSpPr txBox="1"/>
          <p:nvPr/>
        </p:nvSpPr>
        <p:spPr>
          <a:xfrm>
            <a:off x="2966115" y="5846544"/>
            <a:ext cx="5892800" cy="646331"/>
          </a:xfrm>
          <a:prstGeom prst="rect">
            <a:avLst/>
          </a:prstGeom>
          <a:noFill/>
        </p:spPr>
        <p:txBody>
          <a:bodyPr wrap="square" rtlCol="0">
            <a:spAutoFit/>
          </a:bodyPr>
          <a:lstStyle/>
          <a:p>
            <a:r>
              <a:rPr lang="en-US" dirty="0"/>
              <a:t>*when looking across the entire subject population prob. of a given state across trials don’t change</a:t>
            </a:r>
          </a:p>
        </p:txBody>
      </p:sp>
    </p:spTree>
    <p:extLst>
      <p:ext uri="{BB962C8B-B14F-4D97-AF65-F5344CB8AC3E}">
        <p14:creationId xmlns:p14="http://schemas.microsoft.com/office/powerpoint/2010/main" val="2268440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pink bars&#10;&#10;Description automatically generated">
            <a:extLst>
              <a:ext uri="{FF2B5EF4-FFF2-40B4-BE49-F238E27FC236}">
                <a16:creationId xmlns:a16="http://schemas.microsoft.com/office/drawing/2014/main" id="{AE3072A6-62B3-411D-BC07-9F8E5272A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032" y="326570"/>
            <a:ext cx="8931339" cy="6475497"/>
          </a:xfrm>
          <a:prstGeom prst="rect">
            <a:avLst/>
          </a:prstGeom>
        </p:spPr>
      </p:pic>
    </p:spTree>
    <p:extLst>
      <p:ext uri="{BB962C8B-B14F-4D97-AF65-F5344CB8AC3E}">
        <p14:creationId xmlns:p14="http://schemas.microsoft.com/office/powerpoint/2010/main" val="3739283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D29-F08F-74CD-0B43-810609A69EF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6819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2F10-165B-0D9F-6D89-A1E3BE8E9C05}"/>
              </a:ext>
            </a:extLst>
          </p:cNvPr>
          <p:cNvSpPr>
            <a:spLocks noGrp="1"/>
          </p:cNvSpPr>
          <p:nvPr>
            <p:ph type="title"/>
          </p:nvPr>
        </p:nvSpPr>
        <p:spPr/>
        <p:txBody>
          <a:bodyPr/>
          <a:lstStyle/>
          <a:p>
            <a:r>
              <a:rPr lang="en-US" dirty="0"/>
              <a:t>Open question in neuroscience</a:t>
            </a:r>
          </a:p>
        </p:txBody>
      </p:sp>
      <p:sp>
        <p:nvSpPr>
          <p:cNvPr id="3" name="Content Placeholder 2">
            <a:extLst>
              <a:ext uri="{FF2B5EF4-FFF2-40B4-BE49-F238E27FC236}">
                <a16:creationId xmlns:a16="http://schemas.microsoft.com/office/drawing/2014/main" id="{12EEC0F7-C901-4E54-6CF1-83BB76FAEF72}"/>
              </a:ext>
            </a:extLst>
          </p:cNvPr>
          <p:cNvSpPr>
            <a:spLocks noGrp="1"/>
          </p:cNvSpPr>
          <p:nvPr>
            <p:ph idx="1"/>
          </p:nvPr>
        </p:nvSpPr>
        <p:spPr/>
        <p:txBody>
          <a:bodyPr/>
          <a:lstStyle/>
          <a:p>
            <a:r>
              <a:rPr lang="en-US" dirty="0"/>
              <a:t>What </a:t>
            </a:r>
            <a:r>
              <a:rPr lang="en-US" b="1" dirty="0"/>
              <a:t>factors</a:t>
            </a:r>
            <a:r>
              <a:rPr lang="en-US" dirty="0"/>
              <a:t> affect how humans make </a:t>
            </a:r>
            <a:r>
              <a:rPr lang="en-US" b="1" dirty="0"/>
              <a:t>decisions</a:t>
            </a:r>
            <a:r>
              <a:rPr lang="en-US" dirty="0"/>
              <a:t>, and how do these factors </a:t>
            </a:r>
            <a:r>
              <a:rPr lang="en-US" b="1" dirty="0"/>
              <a:t>interact</a:t>
            </a:r>
            <a:r>
              <a:rPr lang="en-US" dirty="0"/>
              <a:t>?</a:t>
            </a:r>
          </a:p>
          <a:p>
            <a:endParaRPr lang="en-US" dirty="0"/>
          </a:p>
          <a:p>
            <a:r>
              <a:rPr lang="en-US" dirty="0"/>
              <a:t>How well do computational models of perceptual decision-making capture the </a:t>
            </a:r>
            <a:r>
              <a:rPr lang="en-US" b="1" dirty="0"/>
              <a:t>underlying neural mechanisms</a:t>
            </a:r>
            <a:r>
              <a:rPr lang="en-US" dirty="0"/>
              <a:t>?</a:t>
            </a:r>
          </a:p>
        </p:txBody>
      </p:sp>
    </p:spTree>
    <p:extLst>
      <p:ext uri="{BB962C8B-B14F-4D97-AF65-F5344CB8AC3E}">
        <p14:creationId xmlns:p14="http://schemas.microsoft.com/office/powerpoint/2010/main" val="371011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71A1A-B1FA-2A50-CB64-28F037C67C62}"/>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23D97E9B-6F54-07B8-7064-23A2DF5D27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49314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7EBF-86A9-3B68-01BC-EB8783ECE629}"/>
              </a:ext>
            </a:extLst>
          </p:cNvPr>
          <p:cNvSpPr>
            <a:spLocks noGrp="1"/>
          </p:cNvSpPr>
          <p:nvPr>
            <p:ph type="title"/>
          </p:nvPr>
        </p:nvSpPr>
        <p:spPr/>
        <p:txBody>
          <a:bodyPr/>
          <a:lstStyle/>
          <a:p>
            <a:r>
              <a:rPr lang="en-US" dirty="0"/>
              <a:t>Single Example Session</a:t>
            </a:r>
          </a:p>
        </p:txBody>
      </p:sp>
      <p:pic>
        <p:nvPicPr>
          <p:cNvPr id="5" name="Content Placeholder 4">
            <a:extLst>
              <a:ext uri="{FF2B5EF4-FFF2-40B4-BE49-F238E27FC236}">
                <a16:creationId xmlns:a16="http://schemas.microsoft.com/office/drawing/2014/main" id="{B25E1568-8722-CFBB-E488-2524824DC2E3}"/>
              </a:ext>
            </a:extLst>
          </p:cNvPr>
          <p:cNvPicPr>
            <a:picLocks noGrp="1" noChangeAspect="1"/>
          </p:cNvPicPr>
          <p:nvPr>
            <p:ph idx="1"/>
          </p:nvPr>
        </p:nvPicPr>
        <p:blipFill rotWithShape="1">
          <a:blip r:embed="rId2"/>
          <a:srcRect t="468"/>
          <a:stretch/>
        </p:blipFill>
        <p:spPr>
          <a:xfrm>
            <a:off x="2727221" y="1690688"/>
            <a:ext cx="7450922" cy="4944000"/>
          </a:xfrm>
        </p:spPr>
      </p:pic>
    </p:spTree>
    <p:extLst>
      <p:ext uri="{BB962C8B-B14F-4D97-AF65-F5344CB8AC3E}">
        <p14:creationId xmlns:p14="http://schemas.microsoft.com/office/powerpoint/2010/main" val="683057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B2CD-B6C0-171A-0FE6-3B9C93ADB36F}"/>
              </a:ext>
            </a:extLst>
          </p:cNvPr>
          <p:cNvSpPr>
            <a:spLocks noGrp="1"/>
          </p:cNvSpPr>
          <p:nvPr>
            <p:ph type="title"/>
          </p:nvPr>
        </p:nvSpPr>
        <p:spPr/>
        <p:txBody>
          <a:bodyPr/>
          <a:lstStyle/>
          <a:p>
            <a:r>
              <a:rPr lang="en-US" dirty="0"/>
              <a:t>Stat testing results</a:t>
            </a:r>
          </a:p>
        </p:txBody>
      </p:sp>
      <p:pic>
        <p:nvPicPr>
          <p:cNvPr id="5" name="Content Placeholder 4" descr="A graph with green and red lines&#10;&#10;Description automatically generated">
            <a:extLst>
              <a:ext uri="{FF2B5EF4-FFF2-40B4-BE49-F238E27FC236}">
                <a16:creationId xmlns:a16="http://schemas.microsoft.com/office/drawing/2014/main" id="{C8EDFF33-4296-F8DA-BCD0-B2AF1EACB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683" y="4008200"/>
            <a:ext cx="5229880" cy="2552149"/>
          </a:xfrm>
        </p:spPr>
      </p:pic>
      <p:pic>
        <p:nvPicPr>
          <p:cNvPr id="7" name="Picture 6" descr="A screenshot of a computer&#10;&#10;Description automatically generated">
            <a:extLst>
              <a:ext uri="{FF2B5EF4-FFF2-40B4-BE49-F238E27FC236}">
                <a16:creationId xmlns:a16="http://schemas.microsoft.com/office/drawing/2014/main" id="{A15390F4-6004-88D4-42BC-FC9EA9873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206" y="1431812"/>
            <a:ext cx="4029506" cy="5152775"/>
          </a:xfrm>
          <a:prstGeom prst="rect">
            <a:avLst/>
          </a:prstGeom>
        </p:spPr>
      </p:pic>
      <p:pic>
        <p:nvPicPr>
          <p:cNvPr id="9" name="Picture 8" descr="A graph with blue squares&#10;&#10;Description automatically generated">
            <a:extLst>
              <a:ext uri="{FF2B5EF4-FFF2-40B4-BE49-F238E27FC236}">
                <a16:creationId xmlns:a16="http://schemas.microsoft.com/office/drawing/2014/main" id="{5A95032F-A41C-6858-0EAB-FE1325CD3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683" y="1431812"/>
            <a:ext cx="5229880" cy="2549418"/>
          </a:xfrm>
          <a:prstGeom prst="rect">
            <a:avLst/>
          </a:prstGeom>
        </p:spPr>
      </p:pic>
    </p:spTree>
    <p:extLst>
      <p:ext uri="{BB962C8B-B14F-4D97-AF65-F5344CB8AC3E}">
        <p14:creationId xmlns:p14="http://schemas.microsoft.com/office/powerpoint/2010/main" val="219723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7540-F72A-6F2C-EA97-4F70D12179CF}"/>
              </a:ext>
            </a:extLst>
          </p:cNvPr>
          <p:cNvSpPr>
            <a:spLocks noGrp="1"/>
          </p:cNvSpPr>
          <p:nvPr>
            <p:ph type="title"/>
          </p:nvPr>
        </p:nvSpPr>
        <p:spPr/>
        <p:txBody>
          <a:bodyPr/>
          <a:lstStyle/>
          <a:p>
            <a:r>
              <a:rPr lang="en-US" dirty="0"/>
              <a:t>Perceptual Decision Making</a:t>
            </a:r>
          </a:p>
        </p:txBody>
      </p:sp>
      <p:sp>
        <p:nvSpPr>
          <p:cNvPr id="3" name="Content Placeholder 2">
            <a:extLst>
              <a:ext uri="{FF2B5EF4-FFF2-40B4-BE49-F238E27FC236}">
                <a16:creationId xmlns:a16="http://schemas.microsoft.com/office/drawing/2014/main" id="{FFCA0828-B9DA-B16F-9D87-DD144BD6ED96}"/>
              </a:ext>
            </a:extLst>
          </p:cNvPr>
          <p:cNvSpPr>
            <a:spLocks noGrp="1"/>
          </p:cNvSpPr>
          <p:nvPr>
            <p:ph idx="1"/>
          </p:nvPr>
        </p:nvSpPr>
        <p:spPr>
          <a:xfrm>
            <a:off x="6982485" y="1690688"/>
            <a:ext cx="2096841" cy="916744"/>
          </a:xfrm>
        </p:spPr>
        <p:txBody>
          <a:bodyPr>
            <a:normAutofit/>
          </a:bodyPr>
          <a:lstStyle/>
          <a:p>
            <a:pPr marL="0" indent="0">
              <a:buNone/>
            </a:pPr>
            <a:r>
              <a:rPr lang="en-US" dirty="0"/>
              <a:t>Discrete or </a:t>
            </a:r>
            <a:r>
              <a:rPr lang="en-US" u="sng" dirty="0"/>
              <a:t>Continuous</a:t>
            </a:r>
          </a:p>
        </p:txBody>
      </p:sp>
      <p:grpSp>
        <p:nvGrpSpPr>
          <p:cNvPr id="39" name="Group 38">
            <a:extLst>
              <a:ext uri="{FF2B5EF4-FFF2-40B4-BE49-F238E27FC236}">
                <a16:creationId xmlns:a16="http://schemas.microsoft.com/office/drawing/2014/main" id="{C98ABFED-FBEE-2D71-29B6-EF8F0E4D435C}"/>
              </a:ext>
            </a:extLst>
          </p:cNvPr>
          <p:cNvGrpSpPr/>
          <p:nvPr/>
        </p:nvGrpSpPr>
        <p:grpSpPr>
          <a:xfrm>
            <a:off x="1812235" y="1690688"/>
            <a:ext cx="5626740" cy="4559553"/>
            <a:chOff x="595663" y="1390604"/>
            <a:chExt cx="6138828" cy="4974516"/>
          </a:xfrm>
        </p:grpSpPr>
        <p:pic>
          <p:nvPicPr>
            <p:cNvPr id="1026" name="Picture 2" descr="What is Perception? | IxDF">
              <a:extLst>
                <a:ext uri="{FF2B5EF4-FFF2-40B4-BE49-F238E27FC236}">
                  <a16:creationId xmlns:a16="http://schemas.microsoft.com/office/drawing/2014/main" id="{DE3EBD2D-A62B-6B93-56D8-284701A436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54" t="62207" r="41869" b="3047"/>
            <a:stretch/>
          </p:blipFill>
          <p:spPr bwMode="auto">
            <a:xfrm>
              <a:off x="595663" y="3085058"/>
              <a:ext cx="1402595" cy="17053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Perception? | IxDF">
              <a:extLst>
                <a:ext uri="{FF2B5EF4-FFF2-40B4-BE49-F238E27FC236}">
                  <a16:creationId xmlns:a16="http://schemas.microsoft.com/office/drawing/2014/main" id="{CB66EEC6-4ED1-1759-B68F-D47825EA7D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108" r="40543" b="63357"/>
            <a:stretch/>
          </p:blipFill>
          <p:spPr bwMode="auto">
            <a:xfrm>
              <a:off x="5220902" y="2942443"/>
              <a:ext cx="1513589" cy="17984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Perception? | IxDF">
              <a:extLst>
                <a:ext uri="{FF2B5EF4-FFF2-40B4-BE49-F238E27FC236}">
                  <a16:creationId xmlns:a16="http://schemas.microsoft.com/office/drawing/2014/main" id="{B67DF069-1EA9-7EE7-777F-396DC46EE6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171" t="32360" r="23752" b="32894"/>
            <a:stretch/>
          </p:blipFill>
          <p:spPr bwMode="auto">
            <a:xfrm>
              <a:off x="3491135" y="1390604"/>
              <a:ext cx="1402595" cy="1705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Perception? | IxDF">
              <a:extLst>
                <a:ext uri="{FF2B5EF4-FFF2-40B4-BE49-F238E27FC236}">
                  <a16:creationId xmlns:a16="http://schemas.microsoft.com/office/drawing/2014/main" id="{EE1B8B83-837B-C7FA-19CB-07F7F1CFA1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57" t="33011" r="58894" b="34903"/>
            <a:stretch/>
          </p:blipFill>
          <p:spPr bwMode="auto">
            <a:xfrm>
              <a:off x="3435639" y="4790369"/>
              <a:ext cx="1513589" cy="157475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52969112-DDF1-6EB1-3335-B49A0876D836}"/>
                </a:ext>
              </a:extLst>
            </p:cNvPr>
            <p:cNvCxnSpPr>
              <a:stCxn id="1026" idx="3"/>
              <a:endCxn id="6" idx="1"/>
            </p:cNvCxnSpPr>
            <p:nvPr/>
          </p:nvCxnSpPr>
          <p:spPr>
            <a:xfrm>
              <a:off x="1998258" y="3937714"/>
              <a:ext cx="1437381" cy="1640031"/>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E2111C8-B1C2-AD97-ED03-5806E247AC13}"/>
                </a:ext>
              </a:extLst>
            </p:cNvPr>
            <p:cNvCxnSpPr>
              <a:stCxn id="6" idx="3"/>
              <a:endCxn id="4" idx="2"/>
            </p:cNvCxnSpPr>
            <p:nvPr/>
          </p:nvCxnSpPr>
          <p:spPr>
            <a:xfrm flipV="1">
              <a:off x="4949228" y="4740859"/>
              <a:ext cx="1028469" cy="836886"/>
            </a:xfrm>
            <a:prstGeom prst="curved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AFA32F08-B72D-0F6F-6A0A-84495071FADA}"/>
                </a:ext>
              </a:extLst>
            </p:cNvPr>
            <p:cNvCxnSpPr>
              <a:stCxn id="4" idx="0"/>
              <a:endCxn id="5" idx="3"/>
            </p:cNvCxnSpPr>
            <p:nvPr/>
          </p:nvCxnSpPr>
          <p:spPr>
            <a:xfrm rot="16200000" flipV="1">
              <a:off x="5086123" y="2050868"/>
              <a:ext cx="699183" cy="1083967"/>
            </a:xfrm>
            <a:prstGeom prst="curved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E27A8A3F-9030-1042-7E68-1DA1886E05FF}"/>
                </a:ext>
              </a:extLst>
            </p:cNvPr>
            <p:cNvCxnSpPr>
              <a:stCxn id="5" idx="1"/>
              <a:endCxn id="1026" idx="0"/>
            </p:cNvCxnSpPr>
            <p:nvPr/>
          </p:nvCxnSpPr>
          <p:spPr>
            <a:xfrm rot="10800000" flipV="1">
              <a:off x="1296961" y="2243260"/>
              <a:ext cx="2194174" cy="84179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41" name="Connector: Curved 40">
            <a:extLst>
              <a:ext uri="{FF2B5EF4-FFF2-40B4-BE49-F238E27FC236}">
                <a16:creationId xmlns:a16="http://schemas.microsoft.com/office/drawing/2014/main" id="{35D924E0-0E83-5D08-D9DC-2B7F757E1739}"/>
              </a:ext>
            </a:extLst>
          </p:cNvPr>
          <p:cNvCxnSpPr>
            <a:stCxn id="3" idx="1"/>
          </p:cNvCxnSpPr>
          <p:nvPr/>
        </p:nvCxnSpPr>
        <p:spPr>
          <a:xfrm rot="10800000" flipV="1">
            <a:off x="6473687" y="2149060"/>
            <a:ext cx="508798" cy="5237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73AD6C4-7C39-8CC6-F18A-0610F9AF976D}"/>
              </a:ext>
            </a:extLst>
          </p:cNvPr>
          <p:cNvSpPr txBox="1"/>
          <p:nvPr/>
        </p:nvSpPr>
        <p:spPr>
          <a:xfrm>
            <a:off x="7918174" y="3225407"/>
            <a:ext cx="3829424" cy="1384995"/>
          </a:xfrm>
          <a:prstGeom prst="rect">
            <a:avLst/>
          </a:prstGeom>
          <a:noFill/>
        </p:spPr>
        <p:txBody>
          <a:bodyPr wrap="square" rtlCol="0">
            <a:spAutoFit/>
          </a:bodyPr>
          <a:lstStyle/>
          <a:p>
            <a:r>
              <a:rPr lang="en-US" sz="2800" dirty="0"/>
              <a:t>Cognitive Bias</a:t>
            </a:r>
          </a:p>
          <a:p>
            <a:r>
              <a:rPr lang="en-US" sz="2800" dirty="0"/>
              <a:t>Selective Attention</a:t>
            </a:r>
          </a:p>
          <a:p>
            <a:r>
              <a:rPr lang="en-US" sz="2800" dirty="0"/>
              <a:t>Prior Knowledge</a:t>
            </a:r>
          </a:p>
        </p:txBody>
      </p:sp>
      <p:sp>
        <p:nvSpPr>
          <p:cNvPr id="60" name="Freeform: Shape 59">
            <a:extLst>
              <a:ext uri="{FF2B5EF4-FFF2-40B4-BE49-F238E27FC236}">
                <a16:creationId xmlns:a16="http://schemas.microsoft.com/office/drawing/2014/main" id="{355CE98E-454F-9806-43A3-559743BAD0D2}"/>
              </a:ext>
            </a:extLst>
          </p:cNvPr>
          <p:cNvSpPr/>
          <p:nvPr/>
        </p:nvSpPr>
        <p:spPr>
          <a:xfrm>
            <a:off x="7183170" y="3215699"/>
            <a:ext cx="735004" cy="1099203"/>
          </a:xfrm>
          <a:custGeom>
            <a:avLst/>
            <a:gdLst>
              <a:gd name="connsiteX0" fmla="*/ 0 w 1159478"/>
              <a:gd name="connsiteY0" fmla="*/ 334452 h 1099203"/>
              <a:gd name="connsiteX1" fmla="*/ 1040296 w 1159478"/>
              <a:gd name="connsiteY1" fmla="*/ 36278 h 1099203"/>
              <a:gd name="connsiteX2" fmla="*/ 1027044 w 1159478"/>
              <a:gd name="connsiteY2" fmla="*/ 1069947 h 1099203"/>
              <a:gd name="connsiteX3" fmla="*/ 59635 w 1159478"/>
              <a:gd name="connsiteY3" fmla="*/ 831408 h 1099203"/>
            </a:gdLst>
            <a:ahLst/>
            <a:cxnLst>
              <a:cxn ang="0">
                <a:pos x="connsiteX0" y="connsiteY0"/>
              </a:cxn>
              <a:cxn ang="0">
                <a:pos x="connsiteX1" y="connsiteY1"/>
              </a:cxn>
              <a:cxn ang="0">
                <a:pos x="connsiteX2" y="connsiteY2"/>
              </a:cxn>
              <a:cxn ang="0">
                <a:pos x="connsiteX3" y="connsiteY3"/>
              </a:cxn>
            </a:cxnLst>
            <a:rect l="l" t="t" r="r" b="b"/>
            <a:pathLst>
              <a:path w="1159478" h="1099203">
                <a:moveTo>
                  <a:pt x="0" y="334452"/>
                </a:moveTo>
                <a:cubicBezTo>
                  <a:pt x="434561" y="124074"/>
                  <a:pt x="869122" y="-86304"/>
                  <a:pt x="1040296" y="36278"/>
                </a:cubicBezTo>
                <a:cubicBezTo>
                  <a:pt x="1211470" y="158860"/>
                  <a:pt x="1190487" y="937425"/>
                  <a:pt x="1027044" y="1069947"/>
                </a:cubicBezTo>
                <a:cubicBezTo>
                  <a:pt x="863601" y="1202469"/>
                  <a:pt x="276087" y="842452"/>
                  <a:pt x="59635" y="831408"/>
                </a:cubicBezTo>
              </a:path>
            </a:pathLst>
          </a:custGeom>
          <a:noFill/>
          <a:ln w="6350">
            <a:solidFill>
              <a:schemeClr val="accent1"/>
            </a:solidFill>
            <a:headEnd type="triangl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Connector: Curved 60">
            <a:extLst>
              <a:ext uri="{FF2B5EF4-FFF2-40B4-BE49-F238E27FC236}">
                <a16:creationId xmlns:a16="http://schemas.microsoft.com/office/drawing/2014/main" id="{8B70D954-79EB-A801-035E-8D542FF19F4F}"/>
              </a:ext>
            </a:extLst>
          </p:cNvPr>
          <p:cNvCxnSpPr>
            <a:cxnSpLocks/>
          </p:cNvCxnSpPr>
          <p:nvPr/>
        </p:nvCxnSpPr>
        <p:spPr>
          <a:xfrm rot="10800000">
            <a:off x="6518659" y="5266654"/>
            <a:ext cx="508798" cy="5237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Content Placeholder 2">
            <a:extLst>
              <a:ext uri="{FF2B5EF4-FFF2-40B4-BE49-F238E27FC236}">
                <a16:creationId xmlns:a16="http://schemas.microsoft.com/office/drawing/2014/main" id="{8411DEB3-0BC6-BADD-F227-DDF34559E5C5}"/>
              </a:ext>
            </a:extLst>
          </p:cNvPr>
          <p:cNvSpPr txBox="1">
            <a:spLocks/>
          </p:cNvSpPr>
          <p:nvPr/>
        </p:nvSpPr>
        <p:spPr>
          <a:xfrm>
            <a:off x="6982485" y="5540713"/>
            <a:ext cx="2837376" cy="523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External Inputs</a:t>
            </a:r>
          </a:p>
        </p:txBody>
      </p:sp>
      <p:sp>
        <p:nvSpPr>
          <p:cNvPr id="7" name="TextBox 6">
            <a:extLst>
              <a:ext uri="{FF2B5EF4-FFF2-40B4-BE49-F238E27FC236}">
                <a16:creationId xmlns:a16="http://schemas.microsoft.com/office/drawing/2014/main" id="{4AC6CB82-7876-4C79-CA61-EFACF46B2DBA}"/>
              </a:ext>
            </a:extLst>
          </p:cNvPr>
          <p:cNvSpPr txBox="1"/>
          <p:nvPr/>
        </p:nvSpPr>
        <p:spPr>
          <a:xfrm>
            <a:off x="7918174" y="2928410"/>
            <a:ext cx="2374561" cy="369332"/>
          </a:xfrm>
          <a:prstGeom prst="rect">
            <a:avLst/>
          </a:prstGeom>
          <a:noFill/>
        </p:spPr>
        <p:txBody>
          <a:bodyPr wrap="none" rtlCol="0">
            <a:spAutoFit/>
          </a:bodyPr>
          <a:lstStyle/>
          <a:p>
            <a:r>
              <a:rPr lang="en-US" b="1" dirty="0"/>
              <a:t>Factor 2 – top down</a:t>
            </a:r>
          </a:p>
        </p:txBody>
      </p:sp>
      <p:sp>
        <p:nvSpPr>
          <p:cNvPr id="8" name="TextBox 7">
            <a:extLst>
              <a:ext uri="{FF2B5EF4-FFF2-40B4-BE49-F238E27FC236}">
                <a16:creationId xmlns:a16="http://schemas.microsoft.com/office/drawing/2014/main" id="{F9B252ED-321B-AFD3-9CD1-5224106FBE46}"/>
              </a:ext>
            </a:extLst>
          </p:cNvPr>
          <p:cNvSpPr txBox="1"/>
          <p:nvPr/>
        </p:nvSpPr>
        <p:spPr>
          <a:xfrm>
            <a:off x="7027457" y="5228377"/>
            <a:ext cx="2466829" cy="369332"/>
          </a:xfrm>
          <a:prstGeom prst="rect">
            <a:avLst/>
          </a:prstGeom>
          <a:noFill/>
        </p:spPr>
        <p:txBody>
          <a:bodyPr wrap="none" rtlCol="0">
            <a:spAutoFit/>
          </a:bodyPr>
          <a:lstStyle/>
          <a:p>
            <a:r>
              <a:rPr lang="en-US" b="1" dirty="0"/>
              <a:t>Factor 1 – bottom up</a:t>
            </a:r>
          </a:p>
        </p:txBody>
      </p:sp>
    </p:spTree>
    <p:extLst>
      <p:ext uri="{BB962C8B-B14F-4D97-AF65-F5344CB8AC3E}">
        <p14:creationId xmlns:p14="http://schemas.microsoft.com/office/powerpoint/2010/main" val="38570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0A10-4DC3-A075-BF29-85980674AC58}"/>
              </a:ext>
            </a:extLst>
          </p:cNvPr>
          <p:cNvSpPr>
            <a:spLocks noGrp="1"/>
          </p:cNvSpPr>
          <p:nvPr>
            <p:ph type="title"/>
          </p:nvPr>
        </p:nvSpPr>
        <p:spPr/>
        <p:txBody>
          <a:bodyPr/>
          <a:lstStyle/>
          <a:p>
            <a:r>
              <a:rPr lang="en-US" dirty="0"/>
              <a:t>Inferring the latent mechanisms</a:t>
            </a:r>
          </a:p>
        </p:txBody>
      </p:sp>
      <p:grpSp>
        <p:nvGrpSpPr>
          <p:cNvPr id="20" name="Group 19">
            <a:extLst>
              <a:ext uri="{FF2B5EF4-FFF2-40B4-BE49-F238E27FC236}">
                <a16:creationId xmlns:a16="http://schemas.microsoft.com/office/drawing/2014/main" id="{3CDFE6CF-902F-46FD-DA5E-2C9CC554D50D}"/>
              </a:ext>
            </a:extLst>
          </p:cNvPr>
          <p:cNvGrpSpPr/>
          <p:nvPr/>
        </p:nvGrpSpPr>
        <p:grpSpPr>
          <a:xfrm>
            <a:off x="619540" y="1796705"/>
            <a:ext cx="5469173" cy="4559553"/>
            <a:chOff x="579783" y="1783453"/>
            <a:chExt cx="5469173" cy="4559553"/>
          </a:xfrm>
        </p:grpSpPr>
        <p:grpSp>
          <p:nvGrpSpPr>
            <p:cNvPr id="4" name="Group 3">
              <a:extLst>
                <a:ext uri="{FF2B5EF4-FFF2-40B4-BE49-F238E27FC236}">
                  <a16:creationId xmlns:a16="http://schemas.microsoft.com/office/drawing/2014/main" id="{996FA6FD-70C1-1FE0-A281-CD7778FF801B}"/>
                </a:ext>
              </a:extLst>
            </p:cNvPr>
            <p:cNvGrpSpPr/>
            <p:nvPr/>
          </p:nvGrpSpPr>
          <p:grpSpPr>
            <a:xfrm>
              <a:off x="579783" y="1783453"/>
              <a:ext cx="4826376" cy="4559553"/>
              <a:chOff x="595663" y="1390604"/>
              <a:chExt cx="5265622" cy="4974516"/>
            </a:xfrm>
          </p:grpSpPr>
          <p:pic>
            <p:nvPicPr>
              <p:cNvPr id="5" name="Picture 2" descr="What is Perception? | IxDF">
                <a:extLst>
                  <a:ext uri="{FF2B5EF4-FFF2-40B4-BE49-F238E27FC236}">
                    <a16:creationId xmlns:a16="http://schemas.microsoft.com/office/drawing/2014/main" id="{C07C77B4-B7E8-20A8-381A-B61DFEA524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54" t="62207" r="41869" b="3047"/>
              <a:stretch/>
            </p:blipFill>
            <p:spPr bwMode="auto">
              <a:xfrm>
                <a:off x="595663" y="3085058"/>
                <a:ext cx="1402595" cy="1705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Perception? | IxDF">
                <a:extLst>
                  <a:ext uri="{FF2B5EF4-FFF2-40B4-BE49-F238E27FC236}">
                    <a16:creationId xmlns:a16="http://schemas.microsoft.com/office/drawing/2014/main" id="{5582DFF8-56BB-B960-7CB5-FB04F0C3F9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171" t="32360" r="23752" b="32894"/>
              <a:stretch/>
            </p:blipFill>
            <p:spPr bwMode="auto">
              <a:xfrm>
                <a:off x="3491135" y="1390604"/>
                <a:ext cx="1402595" cy="1705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Perception? | IxDF">
                <a:extLst>
                  <a:ext uri="{FF2B5EF4-FFF2-40B4-BE49-F238E27FC236}">
                    <a16:creationId xmlns:a16="http://schemas.microsoft.com/office/drawing/2014/main" id="{09E65846-7F09-80B4-2806-5FB511FB21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57" t="33011" r="58894" b="34903"/>
              <a:stretch/>
            </p:blipFill>
            <p:spPr bwMode="auto">
              <a:xfrm>
                <a:off x="3435639" y="4790369"/>
                <a:ext cx="1513589" cy="157475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Curved 8">
                <a:extLst>
                  <a:ext uri="{FF2B5EF4-FFF2-40B4-BE49-F238E27FC236}">
                    <a16:creationId xmlns:a16="http://schemas.microsoft.com/office/drawing/2014/main" id="{F3ABF0E1-9266-7883-A98F-FB43896E0965}"/>
                  </a:ext>
                </a:extLst>
              </p:cNvPr>
              <p:cNvCxnSpPr>
                <a:stCxn id="5" idx="3"/>
                <a:endCxn id="8" idx="1"/>
              </p:cNvCxnSpPr>
              <p:nvPr/>
            </p:nvCxnSpPr>
            <p:spPr>
              <a:xfrm>
                <a:off x="1998258" y="3937714"/>
                <a:ext cx="1437381" cy="1640031"/>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C2CD8899-0A5F-1EE6-760D-139732E034B0}"/>
                  </a:ext>
                </a:extLst>
              </p:cNvPr>
              <p:cNvCxnSpPr>
                <a:cxnSpLocks/>
                <a:stCxn id="8" idx="3"/>
                <a:endCxn id="2056" idx="2"/>
              </p:cNvCxnSpPr>
              <p:nvPr/>
            </p:nvCxnSpPr>
            <p:spPr>
              <a:xfrm flipV="1">
                <a:off x="4949228" y="4526263"/>
                <a:ext cx="912057" cy="1051482"/>
              </a:xfrm>
              <a:prstGeom prst="curved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391B68CE-A030-2D4C-FD7F-29CDE7C6E29B}"/>
                  </a:ext>
                </a:extLst>
              </p:cNvPr>
              <p:cNvCxnSpPr>
                <a:cxnSpLocks/>
                <a:stCxn id="2056" idx="0"/>
                <a:endCxn id="7" idx="3"/>
              </p:cNvCxnSpPr>
              <p:nvPr/>
            </p:nvCxnSpPr>
            <p:spPr>
              <a:xfrm rot="16200000" flipV="1">
                <a:off x="4913410" y="2223579"/>
                <a:ext cx="928194" cy="967555"/>
              </a:xfrm>
              <a:prstGeom prst="curved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A147CC08-DA60-E7CC-5152-66203DE59E23}"/>
                  </a:ext>
                </a:extLst>
              </p:cNvPr>
              <p:cNvCxnSpPr>
                <a:stCxn id="7" idx="1"/>
                <a:endCxn id="5" idx="0"/>
              </p:cNvCxnSpPr>
              <p:nvPr/>
            </p:nvCxnSpPr>
            <p:spPr>
              <a:xfrm rot="10800000" flipV="1">
                <a:off x="1296961" y="2243260"/>
                <a:ext cx="2194174" cy="841798"/>
              </a:xfrm>
              <a:prstGeom prst="curvedConnector2">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2056" name="Picture 8" descr="AI's Mysterious 'black Box' Problem, Explained University, 53% OFF">
              <a:extLst>
                <a:ext uri="{FF2B5EF4-FFF2-40B4-BE49-F238E27FC236}">
                  <a16:creationId xmlns:a16="http://schemas.microsoft.com/office/drawing/2014/main" id="{F0864CF9-E336-A2C3-0D39-3F9D8B80B4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70" t="10159" r="24352" b="14363"/>
            <a:stretch/>
          </p:blipFill>
          <p:spPr bwMode="auto">
            <a:xfrm>
              <a:off x="4763362" y="3415748"/>
              <a:ext cx="1285594" cy="124179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E31913E6-C0C6-3149-EE72-5B39D8235936}"/>
              </a:ext>
            </a:extLst>
          </p:cNvPr>
          <p:cNvPicPr>
            <a:picLocks noChangeAspect="1"/>
          </p:cNvPicPr>
          <p:nvPr/>
        </p:nvPicPr>
        <p:blipFill>
          <a:blip r:embed="rId4"/>
          <a:stretch>
            <a:fillRect/>
          </a:stretch>
        </p:blipFill>
        <p:spPr>
          <a:xfrm>
            <a:off x="7632930" y="1761145"/>
            <a:ext cx="3981209" cy="1088998"/>
          </a:xfrm>
          <a:prstGeom prst="rect">
            <a:avLst/>
          </a:prstGeom>
        </p:spPr>
      </p:pic>
      <p:cxnSp>
        <p:nvCxnSpPr>
          <p:cNvPr id="17" name="Straight Arrow Connector 16">
            <a:extLst>
              <a:ext uri="{FF2B5EF4-FFF2-40B4-BE49-F238E27FC236}">
                <a16:creationId xmlns:a16="http://schemas.microsoft.com/office/drawing/2014/main" id="{A7DBADDD-7560-A90A-BF31-FB4F413CB4BC}"/>
              </a:ext>
            </a:extLst>
          </p:cNvPr>
          <p:cNvCxnSpPr>
            <a:cxnSpLocks/>
            <a:stCxn id="6" idx="1"/>
          </p:cNvCxnSpPr>
          <p:nvPr/>
        </p:nvCxnSpPr>
        <p:spPr>
          <a:xfrm flipH="1">
            <a:off x="5284620" y="2305644"/>
            <a:ext cx="2348310" cy="58834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A3EFA4-0BC5-1A3F-6656-C9169F0E4566}"/>
              </a:ext>
            </a:extLst>
          </p:cNvPr>
          <p:cNvSpPr txBox="1"/>
          <p:nvPr/>
        </p:nvSpPr>
        <p:spPr>
          <a:xfrm rot="20736829">
            <a:off x="5790229" y="2255069"/>
            <a:ext cx="1570623" cy="646331"/>
          </a:xfrm>
          <a:prstGeom prst="rect">
            <a:avLst/>
          </a:prstGeom>
          <a:noFill/>
        </p:spPr>
        <p:txBody>
          <a:bodyPr wrap="none" rtlCol="0">
            <a:spAutoFit/>
          </a:bodyPr>
          <a:lstStyle/>
          <a:p>
            <a:r>
              <a:rPr lang="en-US" dirty="0"/>
              <a:t>Observation/</a:t>
            </a:r>
          </a:p>
          <a:p>
            <a:r>
              <a:rPr lang="en-US" dirty="0"/>
              <a:t>Decisions</a:t>
            </a:r>
          </a:p>
        </p:txBody>
      </p:sp>
      <p:pic>
        <p:nvPicPr>
          <p:cNvPr id="1026" name="Picture 2">
            <a:extLst>
              <a:ext uri="{FF2B5EF4-FFF2-40B4-BE49-F238E27FC236}">
                <a16:creationId xmlns:a16="http://schemas.microsoft.com/office/drawing/2014/main" id="{CB88249B-090C-AAC4-B6AC-775074398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930" y="5423909"/>
            <a:ext cx="3778031" cy="106896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027AA46A-E285-99F3-9E1A-9FCE765638B7}"/>
              </a:ext>
            </a:extLst>
          </p:cNvPr>
          <p:cNvCxnSpPr>
            <a:cxnSpLocks/>
            <a:stCxn id="1026" idx="1"/>
          </p:cNvCxnSpPr>
          <p:nvPr/>
        </p:nvCxnSpPr>
        <p:spPr>
          <a:xfrm flipH="1" flipV="1">
            <a:off x="5192025" y="5357603"/>
            <a:ext cx="2440905" cy="60078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2C599A-79EB-6294-8E5B-EB0CD18825D2}"/>
              </a:ext>
            </a:extLst>
          </p:cNvPr>
          <p:cNvSpPr txBox="1"/>
          <p:nvPr/>
        </p:nvSpPr>
        <p:spPr>
          <a:xfrm rot="707192">
            <a:off x="5621862" y="5367984"/>
            <a:ext cx="1938544" cy="646331"/>
          </a:xfrm>
          <a:prstGeom prst="rect">
            <a:avLst/>
          </a:prstGeom>
          <a:noFill/>
        </p:spPr>
        <p:txBody>
          <a:bodyPr wrap="none" rtlCol="0">
            <a:spAutoFit/>
          </a:bodyPr>
          <a:lstStyle/>
          <a:p>
            <a:r>
              <a:rPr lang="en-US" dirty="0"/>
              <a:t>External Factors/</a:t>
            </a:r>
          </a:p>
          <a:p>
            <a:r>
              <a:rPr lang="en-US" dirty="0"/>
              <a:t>Covariates</a:t>
            </a:r>
          </a:p>
        </p:txBody>
      </p:sp>
      <p:sp>
        <p:nvSpPr>
          <p:cNvPr id="26" name="TextBox 25">
            <a:extLst>
              <a:ext uri="{FF2B5EF4-FFF2-40B4-BE49-F238E27FC236}">
                <a16:creationId xmlns:a16="http://schemas.microsoft.com/office/drawing/2014/main" id="{3CD37522-A80D-92EE-827D-022B607EDC94}"/>
              </a:ext>
            </a:extLst>
          </p:cNvPr>
          <p:cNvSpPr txBox="1"/>
          <p:nvPr/>
        </p:nvSpPr>
        <p:spPr>
          <a:xfrm>
            <a:off x="7768599" y="3906193"/>
            <a:ext cx="3816686" cy="461665"/>
          </a:xfrm>
          <a:prstGeom prst="rect">
            <a:avLst/>
          </a:prstGeom>
          <a:noFill/>
        </p:spPr>
        <p:txBody>
          <a:bodyPr wrap="none" rtlCol="0">
            <a:spAutoFit/>
          </a:bodyPr>
          <a:lstStyle/>
          <a:p>
            <a:r>
              <a:rPr lang="en-US" sz="2400" b="1" dirty="0"/>
              <a:t>p( </a:t>
            </a:r>
            <a:r>
              <a:rPr lang="en-US" sz="2400" dirty="0"/>
              <a:t>Decisions </a:t>
            </a:r>
            <a:r>
              <a:rPr lang="en-US" sz="2400" b="1" dirty="0"/>
              <a:t>| </a:t>
            </a:r>
            <a:r>
              <a:rPr lang="en-US" sz="2400" dirty="0"/>
              <a:t>Covariates </a:t>
            </a:r>
            <a:r>
              <a:rPr lang="en-US" sz="2400" b="1" dirty="0"/>
              <a:t>)</a:t>
            </a:r>
          </a:p>
        </p:txBody>
      </p:sp>
      <p:sp>
        <p:nvSpPr>
          <p:cNvPr id="27" name="Rectangle: Rounded Corners 26">
            <a:extLst>
              <a:ext uri="{FF2B5EF4-FFF2-40B4-BE49-F238E27FC236}">
                <a16:creationId xmlns:a16="http://schemas.microsoft.com/office/drawing/2014/main" id="{D09862BC-7672-FFE2-82F8-46C5F30DA5F8}"/>
              </a:ext>
            </a:extLst>
          </p:cNvPr>
          <p:cNvSpPr/>
          <p:nvPr/>
        </p:nvSpPr>
        <p:spPr>
          <a:xfrm>
            <a:off x="7552533" y="3543300"/>
            <a:ext cx="4302917" cy="1193800"/>
          </a:xfrm>
          <a:prstGeom prst="roundRect">
            <a:avLst>
              <a:gd name="adj" fmla="val 2783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TextBox 27">
            <a:extLst>
              <a:ext uri="{FF2B5EF4-FFF2-40B4-BE49-F238E27FC236}">
                <a16:creationId xmlns:a16="http://schemas.microsoft.com/office/drawing/2014/main" id="{3D60AED1-3371-4E9F-4B83-BA1CA5083B8A}"/>
              </a:ext>
            </a:extLst>
          </p:cNvPr>
          <p:cNvSpPr txBox="1"/>
          <p:nvPr/>
        </p:nvSpPr>
        <p:spPr>
          <a:xfrm>
            <a:off x="10895180" y="4422974"/>
            <a:ext cx="822661" cy="307777"/>
          </a:xfrm>
          <a:prstGeom prst="rect">
            <a:avLst/>
          </a:prstGeom>
          <a:noFill/>
        </p:spPr>
        <p:txBody>
          <a:bodyPr wrap="none" rtlCol="0">
            <a:spAutoFit/>
          </a:bodyPr>
          <a:lstStyle/>
          <a:p>
            <a:r>
              <a:rPr lang="en-US" sz="1400" dirty="0"/>
              <a:t>(model)</a:t>
            </a:r>
          </a:p>
        </p:txBody>
      </p:sp>
      <p:cxnSp>
        <p:nvCxnSpPr>
          <p:cNvPr id="30" name="Straight Arrow Connector 29">
            <a:extLst>
              <a:ext uri="{FF2B5EF4-FFF2-40B4-BE49-F238E27FC236}">
                <a16:creationId xmlns:a16="http://schemas.microsoft.com/office/drawing/2014/main" id="{C2DE3AAF-FE76-B62D-53E9-CBD70BFA9C0A}"/>
              </a:ext>
            </a:extLst>
          </p:cNvPr>
          <p:cNvCxnSpPr>
            <a:stCxn id="1026" idx="0"/>
          </p:cNvCxnSpPr>
          <p:nvPr/>
        </p:nvCxnSpPr>
        <p:spPr>
          <a:xfrm flipV="1">
            <a:off x="9521946" y="4305300"/>
            <a:ext cx="936504" cy="1118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A785608-929D-EBBC-C8F2-913A983BE62D}"/>
              </a:ext>
            </a:extLst>
          </p:cNvPr>
          <p:cNvCxnSpPr>
            <a:stCxn id="6" idx="2"/>
          </p:cNvCxnSpPr>
          <p:nvPr/>
        </p:nvCxnSpPr>
        <p:spPr>
          <a:xfrm flipH="1">
            <a:off x="8851900" y="2850143"/>
            <a:ext cx="771635" cy="109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Arrow: Striped Right 35">
            <a:extLst>
              <a:ext uri="{FF2B5EF4-FFF2-40B4-BE49-F238E27FC236}">
                <a16:creationId xmlns:a16="http://schemas.microsoft.com/office/drawing/2014/main" id="{67F6F2CC-5098-804A-04D8-36A15DB76138}"/>
              </a:ext>
            </a:extLst>
          </p:cNvPr>
          <p:cNvSpPr/>
          <p:nvPr/>
        </p:nvSpPr>
        <p:spPr>
          <a:xfrm rot="10800000">
            <a:off x="6216649" y="3867444"/>
            <a:ext cx="1171430" cy="437853"/>
          </a:xfrm>
          <a:prstGeom prst="striped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06C3E526-234C-4E7A-2000-0B1B605B33AA}"/>
              </a:ext>
            </a:extLst>
          </p:cNvPr>
          <p:cNvSpPr txBox="1"/>
          <p:nvPr/>
        </p:nvSpPr>
        <p:spPr>
          <a:xfrm>
            <a:off x="6547245" y="3941332"/>
            <a:ext cx="503664" cy="276999"/>
          </a:xfrm>
          <a:prstGeom prst="rect">
            <a:avLst/>
          </a:prstGeom>
          <a:noFill/>
        </p:spPr>
        <p:txBody>
          <a:bodyPr wrap="none" rtlCol="0">
            <a:spAutoFit/>
          </a:bodyPr>
          <a:lstStyle/>
          <a:p>
            <a:r>
              <a:rPr lang="en-US" sz="1200" dirty="0"/>
              <a:t>Infer</a:t>
            </a:r>
          </a:p>
        </p:txBody>
      </p:sp>
    </p:spTree>
    <p:extLst>
      <p:ext uri="{BB962C8B-B14F-4D97-AF65-F5344CB8AC3E}">
        <p14:creationId xmlns:p14="http://schemas.microsoft.com/office/powerpoint/2010/main" val="421164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658C-C210-A1C2-6834-749826D55CEF}"/>
              </a:ext>
            </a:extLst>
          </p:cNvPr>
          <p:cNvSpPr>
            <a:spLocks noGrp="1"/>
          </p:cNvSpPr>
          <p:nvPr>
            <p:ph type="title"/>
          </p:nvPr>
        </p:nvSpPr>
        <p:spPr>
          <a:xfrm>
            <a:off x="668517" y="91748"/>
            <a:ext cx="7674205" cy="1325563"/>
          </a:xfrm>
        </p:spPr>
        <p:txBody>
          <a:bodyPr/>
          <a:lstStyle/>
          <a:p>
            <a:r>
              <a:rPr lang="en-US" dirty="0"/>
              <a:t>Prior research - Ashwood et al</a:t>
            </a:r>
          </a:p>
        </p:txBody>
      </p:sp>
      <p:sp>
        <p:nvSpPr>
          <p:cNvPr id="7" name="TextBox 6">
            <a:extLst>
              <a:ext uri="{FF2B5EF4-FFF2-40B4-BE49-F238E27FC236}">
                <a16:creationId xmlns:a16="http://schemas.microsoft.com/office/drawing/2014/main" id="{D4193A8E-C9A1-7112-6FC8-FB8F3A14C611}"/>
              </a:ext>
            </a:extLst>
          </p:cNvPr>
          <p:cNvSpPr txBox="1"/>
          <p:nvPr/>
        </p:nvSpPr>
        <p:spPr>
          <a:xfrm>
            <a:off x="668517" y="1063622"/>
            <a:ext cx="11108704" cy="3139321"/>
          </a:xfrm>
          <a:prstGeom prst="rect">
            <a:avLst/>
          </a:prstGeom>
          <a:noFill/>
        </p:spPr>
        <p:txBody>
          <a:bodyPr wrap="square" rtlCol="0">
            <a:spAutoFit/>
          </a:bodyPr>
          <a:lstStyle/>
          <a:p>
            <a:r>
              <a:rPr lang="en-US" b="1" i="0" dirty="0">
                <a:effectLst/>
                <a:latin typeface="Harding"/>
              </a:rPr>
              <a:t>Context: </a:t>
            </a:r>
          </a:p>
          <a:p>
            <a:br>
              <a:rPr lang="en-US" b="0" i="0" dirty="0">
                <a:effectLst/>
                <a:latin typeface="Harding"/>
              </a:rPr>
            </a:br>
            <a:r>
              <a:rPr lang="en-US" b="0" i="0" dirty="0">
                <a:effectLst/>
                <a:latin typeface="Harding"/>
              </a:rPr>
              <a:t>It has been observed that mice often ‘lapse’ during behavioral experiments. </a:t>
            </a:r>
            <a:br>
              <a:rPr lang="en-US" b="0" i="0" dirty="0">
                <a:effectLst/>
                <a:latin typeface="Harding"/>
              </a:rPr>
            </a:br>
            <a:br>
              <a:rPr lang="en-US" b="0" i="0" dirty="0">
                <a:effectLst/>
                <a:latin typeface="Harding"/>
              </a:rPr>
            </a:br>
            <a:endParaRPr lang="en-US" b="0" i="0" dirty="0">
              <a:effectLst/>
              <a:latin typeface="Harding"/>
            </a:endParaRPr>
          </a:p>
          <a:p>
            <a:r>
              <a:rPr lang="en-US" dirty="0">
                <a:latin typeface="Harding"/>
              </a:rPr>
              <a:t>Previous explanations: </a:t>
            </a:r>
            <a:r>
              <a:rPr lang="en-US" b="0" i="0" dirty="0">
                <a:effectLst/>
                <a:latin typeface="Harding"/>
              </a:rPr>
              <a:t>inattention, motor error, incomplete knowledge of the task etc. (assumes </a:t>
            </a:r>
            <a:r>
              <a:rPr lang="en-US" b="1" i="0" dirty="0">
                <a:effectLst/>
                <a:latin typeface="Harding"/>
              </a:rPr>
              <a:t>lapses arise independently</a:t>
            </a:r>
            <a:r>
              <a:rPr lang="en-US" b="0" i="0" dirty="0">
                <a:effectLst/>
                <a:latin typeface="Harding"/>
              </a:rPr>
              <a:t>)</a:t>
            </a:r>
          </a:p>
          <a:p>
            <a:endParaRPr lang="en-US" b="0" i="0" dirty="0">
              <a:effectLst/>
              <a:latin typeface="Harding"/>
            </a:endParaRPr>
          </a:p>
          <a:p>
            <a:endParaRPr lang="en-US" dirty="0">
              <a:latin typeface="Harding"/>
            </a:endParaRPr>
          </a:p>
          <a:p>
            <a:r>
              <a:rPr lang="en-US" b="0" i="0" dirty="0">
                <a:effectLst/>
                <a:latin typeface="Harding"/>
              </a:rPr>
              <a:t>Ashwood shows: lapse do not arise independently but, rather, </a:t>
            </a:r>
            <a:r>
              <a:rPr lang="en-US" b="1" i="0" dirty="0">
                <a:effectLst/>
                <a:latin typeface="Harding"/>
              </a:rPr>
              <a:t>depend heavily on latent states </a:t>
            </a:r>
            <a:r>
              <a:rPr lang="en-US" b="0" i="0" dirty="0">
                <a:effectLst/>
                <a:latin typeface="Harding"/>
              </a:rPr>
              <a:t>that underlie decision-making behavior</a:t>
            </a:r>
            <a:endParaRPr lang="en-US" dirty="0"/>
          </a:p>
        </p:txBody>
      </p:sp>
      <p:pic>
        <p:nvPicPr>
          <p:cNvPr id="8" name="Picture 7">
            <a:extLst>
              <a:ext uri="{FF2B5EF4-FFF2-40B4-BE49-F238E27FC236}">
                <a16:creationId xmlns:a16="http://schemas.microsoft.com/office/drawing/2014/main" id="{E234A201-E0AA-387A-17A8-603CE40A9895}"/>
              </a:ext>
            </a:extLst>
          </p:cNvPr>
          <p:cNvPicPr>
            <a:picLocks noChangeAspect="1"/>
          </p:cNvPicPr>
          <p:nvPr/>
        </p:nvPicPr>
        <p:blipFill>
          <a:blip r:embed="rId3"/>
          <a:stretch>
            <a:fillRect/>
          </a:stretch>
        </p:blipFill>
        <p:spPr>
          <a:xfrm>
            <a:off x="4803390" y="4076409"/>
            <a:ext cx="2172455" cy="2055951"/>
          </a:xfrm>
          <a:prstGeom prst="rect">
            <a:avLst/>
          </a:prstGeom>
        </p:spPr>
      </p:pic>
      <p:sp>
        <p:nvSpPr>
          <p:cNvPr id="9" name="TextBox 8">
            <a:extLst>
              <a:ext uri="{FF2B5EF4-FFF2-40B4-BE49-F238E27FC236}">
                <a16:creationId xmlns:a16="http://schemas.microsoft.com/office/drawing/2014/main" id="{6D81BE8E-1644-616F-FEFC-66EB15529CFF}"/>
              </a:ext>
            </a:extLst>
          </p:cNvPr>
          <p:cNvSpPr txBox="1"/>
          <p:nvPr/>
        </p:nvSpPr>
        <p:spPr>
          <a:xfrm>
            <a:off x="820133" y="6132360"/>
            <a:ext cx="10623828" cy="369332"/>
          </a:xfrm>
          <a:prstGeom prst="rect">
            <a:avLst/>
          </a:prstGeom>
          <a:noFill/>
        </p:spPr>
        <p:txBody>
          <a:bodyPr wrap="square" rtlCol="0">
            <a:spAutoFit/>
          </a:bodyPr>
          <a:lstStyle/>
          <a:p>
            <a:r>
              <a:rPr lang="en-US" dirty="0"/>
              <a:t>‘lapses’: in which an observer makes an error despite the availability of strong sensory evidence</a:t>
            </a:r>
          </a:p>
        </p:txBody>
      </p:sp>
    </p:spTree>
    <p:extLst>
      <p:ext uri="{BB962C8B-B14F-4D97-AF65-F5344CB8AC3E}">
        <p14:creationId xmlns:p14="http://schemas.microsoft.com/office/powerpoint/2010/main" val="1568713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C2C092F-592C-73AD-1928-157631623BD2}"/>
              </a:ext>
            </a:extLst>
          </p:cNvPr>
          <p:cNvGrpSpPr/>
          <p:nvPr/>
        </p:nvGrpSpPr>
        <p:grpSpPr>
          <a:xfrm>
            <a:off x="1894577" y="222820"/>
            <a:ext cx="3270811" cy="3110711"/>
            <a:chOff x="5934929" y="3046078"/>
            <a:chExt cx="3270811" cy="3110711"/>
          </a:xfrm>
        </p:grpSpPr>
        <p:pic>
          <p:nvPicPr>
            <p:cNvPr id="5" name="Picture 4">
              <a:extLst>
                <a:ext uri="{FF2B5EF4-FFF2-40B4-BE49-F238E27FC236}">
                  <a16:creationId xmlns:a16="http://schemas.microsoft.com/office/drawing/2014/main" id="{D8793B66-E2B4-CA5C-21E3-5D284F4061CC}"/>
                </a:ext>
              </a:extLst>
            </p:cNvPr>
            <p:cNvPicPr>
              <a:picLocks noChangeAspect="1"/>
            </p:cNvPicPr>
            <p:nvPr/>
          </p:nvPicPr>
          <p:blipFill>
            <a:blip r:embed="rId3"/>
            <a:stretch>
              <a:fillRect/>
            </a:stretch>
          </p:blipFill>
          <p:spPr>
            <a:xfrm>
              <a:off x="5934929" y="3164741"/>
              <a:ext cx="3270811" cy="2992048"/>
            </a:xfrm>
            <a:prstGeom prst="rect">
              <a:avLst/>
            </a:prstGeom>
          </p:spPr>
        </p:pic>
        <p:sp>
          <p:nvSpPr>
            <p:cNvPr id="6" name="TextBox 5">
              <a:extLst>
                <a:ext uri="{FF2B5EF4-FFF2-40B4-BE49-F238E27FC236}">
                  <a16:creationId xmlns:a16="http://schemas.microsoft.com/office/drawing/2014/main" id="{320DD7D8-972C-18CB-072E-628E5FCA98F0}"/>
                </a:ext>
              </a:extLst>
            </p:cNvPr>
            <p:cNvSpPr txBox="1"/>
            <p:nvPr/>
          </p:nvSpPr>
          <p:spPr>
            <a:xfrm>
              <a:off x="7283566" y="3046078"/>
              <a:ext cx="1324402" cy="369332"/>
            </a:xfrm>
            <a:prstGeom prst="rect">
              <a:avLst/>
            </a:prstGeom>
            <a:noFill/>
          </p:spPr>
          <p:txBody>
            <a:bodyPr wrap="none" rtlCol="0">
              <a:spAutoFit/>
            </a:bodyPr>
            <a:lstStyle/>
            <a:p>
              <a:r>
                <a:rPr lang="en-US" dirty="0"/>
                <a:t>GLM-HMMs</a:t>
              </a:r>
            </a:p>
          </p:txBody>
        </p:sp>
      </p:grpSp>
      <p:pic>
        <p:nvPicPr>
          <p:cNvPr id="7" name="Picture 6">
            <a:extLst>
              <a:ext uri="{FF2B5EF4-FFF2-40B4-BE49-F238E27FC236}">
                <a16:creationId xmlns:a16="http://schemas.microsoft.com/office/drawing/2014/main" id="{868562F9-BA72-4E40-131A-F7B38B1A881C}"/>
              </a:ext>
            </a:extLst>
          </p:cNvPr>
          <p:cNvPicPr>
            <a:picLocks noChangeAspect="1"/>
          </p:cNvPicPr>
          <p:nvPr/>
        </p:nvPicPr>
        <p:blipFill>
          <a:blip r:embed="rId4"/>
          <a:stretch>
            <a:fillRect/>
          </a:stretch>
        </p:blipFill>
        <p:spPr>
          <a:xfrm>
            <a:off x="6619285" y="215683"/>
            <a:ext cx="3466091" cy="3094223"/>
          </a:xfrm>
          <a:prstGeom prst="rect">
            <a:avLst/>
          </a:prstGeom>
        </p:spPr>
      </p:pic>
      <p:pic>
        <p:nvPicPr>
          <p:cNvPr id="8" name="Picture 7">
            <a:extLst>
              <a:ext uri="{FF2B5EF4-FFF2-40B4-BE49-F238E27FC236}">
                <a16:creationId xmlns:a16="http://schemas.microsoft.com/office/drawing/2014/main" id="{3FECF297-9BB2-34CC-6CE2-9E290D45CDC7}"/>
              </a:ext>
            </a:extLst>
          </p:cNvPr>
          <p:cNvPicPr>
            <a:picLocks noChangeAspect="1"/>
          </p:cNvPicPr>
          <p:nvPr/>
        </p:nvPicPr>
        <p:blipFill>
          <a:blip r:embed="rId5"/>
          <a:stretch>
            <a:fillRect/>
          </a:stretch>
        </p:blipFill>
        <p:spPr>
          <a:xfrm>
            <a:off x="1894577" y="3429000"/>
            <a:ext cx="3542238" cy="3206180"/>
          </a:xfrm>
          <a:prstGeom prst="rect">
            <a:avLst/>
          </a:prstGeom>
        </p:spPr>
      </p:pic>
      <p:pic>
        <p:nvPicPr>
          <p:cNvPr id="9" name="Picture 8">
            <a:extLst>
              <a:ext uri="{FF2B5EF4-FFF2-40B4-BE49-F238E27FC236}">
                <a16:creationId xmlns:a16="http://schemas.microsoft.com/office/drawing/2014/main" id="{EA4C90E9-EF8D-AD3F-E642-638794A004CA}"/>
              </a:ext>
            </a:extLst>
          </p:cNvPr>
          <p:cNvPicPr>
            <a:picLocks noChangeAspect="1"/>
          </p:cNvPicPr>
          <p:nvPr/>
        </p:nvPicPr>
        <p:blipFill>
          <a:blip r:embed="rId6"/>
          <a:stretch>
            <a:fillRect/>
          </a:stretch>
        </p:blipFill>
        <p:spPr>
          <a:xfrm>
            <a:off x="6619285" y="3429000"/>
            <a:ext cx="4057229" cy="2888027"/>
          </a:xfrm>
          <a:prstGeom prst="rect">
            <a:avLst/>
          </a:prstGeom>
        </p:spPr>
      </p:pic>
    </p:spTree>
    <p:extLst>
      <p:ext uri="{BB962C8B-B14F-4D97-AF65-F5344CB8AC3E}">
        <p14:creationId xmlns:p14="http://schemas.microsoft.com/office/powerpoint/2010/main" val="326161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3238-A04A-542D-454B-C8F276201D9F}"/>
              </a:ext>
            </a:extLst>
          </p:cNvPr>
          <p:cNvSpPr>
            <a:spLocks noGrp="1"/>
          </p:cNvSpPr>
          <p:nvPr>
            <p:ph type="title"/>
          </p:nvPr>
        </p:nvSpPr>
        <p:spPr>
          <a:xfrm>
            <a:off x="828773" y="-37707"/>
            <a:ext cx="6495854" cy="1067278"/>
          </a:xfrm>
        </p:spPr>
        <p:txBody>
          <a:bodyPr/>
          <a:lstStyle/>
          <a:p>
            <a:r>
              <a:rPr lang="en-US" dirty="0"/>
              <a:t>Experiment overview</a:t>
            </a:r>
          </a:p>
        </p:txBody>
      </p:sp>
      <p:pic>
        <p:nvPicPr>
          <p:cNvPr id="8" name="Content Placeholder 4">
            <a:extLst>
              <a:ext uri="{FF2B5EF4-FFF2-40B4-BE49-F238E27FC236}">
                <a16:creationId xmlns:a16="http://schemas.microsoft.com/office/drawing/2014/main" id="{F3C6DF75-A13C-ED38-FA59-8050FE681072}"/>
              </a:ext>
            </a:extLst>
          </p:cNvPr>
          <p:cNvPicPr>
            <a:picLocks noChangeAspect="1"/>
          </p:cNvPicPr>
          <p:nvPr/>
        </p:nvPicPr>
        <p:blipFill rotWithShape="1">
          <a:blip r:embed="rId3"/>
          <a:srcRect l="4959" t="23231" b="39037"/>
          <a:stretch/>
        </p:blipFill>
        <p:spPr>
          <a:xfrm>
            <a:off x="443391" y="3429000"/>
            <a:ext cx="9179854" cy="3166608"/>
          </a:xfrm>
          <a:prstGeom prst="rect">
            <a:avLst/>
          </a:prstGeom>
        </p:spPr>
      </p:pic>
      <p:pic>
        <p:nvPicPr>
          <p:cNvPr id="9" name="Content Placeholder 4">
            <a:extLst>
              <a:ext uri="{FF2B5EF4-FFF2-40B4-BE49-F238E27FC236}">
                <a16:creationId xmlns:a16="http://schemas.microsoft.com/office/drawing/2014/main" id="{616C8053-FB85-FE28-653F-FDAD60C76ACD}"/>
              </a:ext>
            </a:extLst>
          </p:cNvPr>
          <p:cNvPicPr>
            <a:picLocks noChangeAspect="1"/>
          </p:cNvPicPr>
          <p:nvPr/>
        </p:nvPicPr>
        <p:blipFill rotWithShape="1">
          <a:blip r:embed="rId3"/>
          <a:srcRect l="64187" t="6732" b="76801"/>
          <a:stretch/>
        </p:blipFill>
        <p:spPr>
          <a:xfrm>
            <a:off x="8035534" y="1252814"/>
            <a:ext cx="4156466" cy="1660508"/>
          </a:xfrm>
          <a:prstGeom prst="rect">
            <a:avLst/>
          </a:prstGeom>
        </p:spPr>
      </p:pic>
      <p:pic>
        <p:nvPicPr>
          <p:cNvPr id="5" name="Content Placeholder 4">
            <a:extLst>
              <a:ext uri="{FF2B5EF4-FFF2-40B4-BE49-F238E27FC236}">
                <a16:creationId xmlns:a16="http://schemas.microsoft.com/office/drawing/2014/main" id="{ED8E630C-9A7E-8856-CB40-CB426C9234A4}"/>
              </a:ext>
            </a:extLst>
          </p:cNvPr>
          <p:cNvPicPr>
            <a:picLocks noChangeAspect="1"/>
          </p:cNvPicPr>
          <p:nvPr/>
        </p:nvPicPr>
        <p:blipFill rotWithShape="1">
          <a:blip r:embed="rId3"/>
          <a:srcRect l="11240" t="5001" r="35702" b="77339"/>
          <a:stretch/>
        </p:blipFill>
        <p:spPr>
          <a:xfrm>
            <a:off x="443391" y="906915"/>
            <a:ext cx="7592143" cy="2195679"/>
          </a:xfrm>
          <a:prstGeom prst="rect">
            <a:avLst/>
          </a:prstGeom>
        </p:spPr>
      </p:pic>
    </p:spTree>
    <p:extLst>
      <p:ext uri="{BB962C8B-B14F-4D97-AF65-F5344CB8AC3E}">
        <p14:creationId xmlns:p14="http://schemas.microsoft.com/office/powerpoint/2010/main" val="6112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2CA2-2DAD-557B-F690-9AE69324B5C1}"/>
              </a:ext>
            </a:extLst>
          </p:cNvPr>
          <p:cNvSpPr>
            <a:spLocks noGrp="1"/>
          </p:cNvSpPr>
          <p:nvPr>
            <p:ph type="title"/>
          </p:nvPr>
        </p:nvSpPr>
        <p:spPr>
          <a:xfrm>
            <a:off x="838200" y="91748"/>
            <a:ext cx="10515600" cy="1325563"/>
          </a:xfrm>
        </p:spPr>
        <p:txBody>
          <a:bodyPr/>
          <a:lstStyle/>
          <a:p>
            <a:r>
              <a:rPr lang="en-US" dirty="0"/>
              <a:t>Analysis</a:t>
            </a:r>
          </a:p>
        </p:txBody>
      </p:sp>
      <p:sp>
        <p:nvSpPr>
          <p:cNvPr id="3" name="Content Placeholder 2">
            <a:extLst>
              <a:ext uri="{FF2B5EF4-FFF2-40B4-BE49-F238E27FC236}">
                <a16:creationId xmlns:a16="http://schemas.microsoft.com/office/drawing/2014/main" id="{9B612A32-F1C2-03DC-89B5-A7D71E8CEC61}"/>
              </a:ext>
            </a:extLst>
          </p:cNvPr>
          <p:cNvSpPr>
            <a:spLocks noGrp="1"/>
          </p:cNvSpPr>
          <p:nvPr>
            <p:ph idx="1"/>
          </p:nvPr>
        </p:nvSpPr>
        <p:spPr>
          <a:xfrm>
            <a:off x="838200" y="1417311"/>
            <a:ext cx="4180530" cy="3859742"/>
          </a:xfrm>
        </p:spPr>
        <p:txBody>
          <a:bodyPr/>
          <a:lstStyle/>
          <a:p>
            <a:r>
              <a:rPr lang="en-US" b="1" dirty="0"/>
              <a:t>Coherence Level</a:t>
            </a:r>
          </a:p>
        </p:txBody>
      </p:sp>
      <p:sp>
        <p:nvSpPr>
          <p:cNvPr id="5" name="Content Placeholder 2">
            <a:extLst>
              <a:ext uri="{FF2B5EF4-FFF2-40B4-BE49-F238E27FC236}">
                <a16:creationId xmlns:a16="http://schemas.microsoft.com/office/drawing/2014/main" id="{BA443AC0-A329-50D0-874E-217790718556}"/>
              </a:ext>
            </a:extLst>
          </p:cNvPr>
          <p:cNvSpPr txBox="1">
            <a:spLocks/>
          </p:cNvSpPr>
          <p:nvPr/>
        </p:nvSpPr>
        <p:spPr>
          <a:xfrm>
            <a:off x="7245868" y="1323012"/>
            <a:ext cx="4427877" cy="5060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Expectation</a:t>
            </a:r>
          </a:p>
          <a:p>
            <a:r>
              <a:rPr lang="en-US" b="1" dirty="0"/>
              <a:t>Attention</a:t>
            </a:r>
          </a:p>
        </p:txBody>
      </p:sp>
      <p:pic>
        <p:nvPicPr>
          <p:cNvPr id="7" name="Picture 6">
            <a:extLst>
              <a:ext uri="{FF2B5EF4-FFF2-40B4-BE49-F238E27FC236}">
                <a16:creationId xmlns:a16="http://schemas.microsoft.com/office/drawing/2014/main" id="{1F540B44-0C1D-2916-130C-A5231B2C6A68}"/>
              </a:ext>
            </a:extLst>
          </p:cNvPr>
          <p:cNvPicPr>
            <a:picLocks noChangeAspect="1"/>
          </p:cNvPicPr>
          <p:nvPr/>
        </p:nvPicPr>
        <p:blipFill>
          <a:blip r:embed="rId3"/>
          <a:stretch>
            <a:fillRect/>
          </a:stretch>
        </p:blipFill>
        <p:spPr>
          <a:xfrm>
            <a:off x="174833" y="2155013"/>
            <a:ext cx="5137072" cy="3759789"/>
          </a:xfrm>
          <a:prstGeom prst="rect">
            <a:avLst/>
          </a:prstGeom>
        </p:spPr>
      </p:pic>
      <p:pic>
        <p:nvPicPr>
          <p:cNvPr id="6" name="Picture 5">
            <a:extLst>
              <a:ext uri="{FF2B5EF4-FFF2-40B4-BE49-F238E27FC236}">
                <a16:creationId xmlns:a16="http://schemas.microsoft.com/office/drawing/2014/main" id="{7144BB99-F44F-7B60-3E72-67EE915DD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8675" y="3165737"/>
            <a:ext cx="6853325" cy="2264869"/>
          </a:xfrm>
          <a:prstGeom prst="rect">
            <a:avLst/>
          </a:prstGeom>
        </p:spPr>
      </p:pic>
    </p:spTree>
    <p:extLst>
      <p:ext uri="{BB962C8B-B14F-4D97-AF65-F5344CB8AC3E}">
        <p14:creationId xmlns:p14="http://schemas.microsoft.com/office/powerpoint/2010/main" val="18091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C96C-6373-E0EA-5ECB-0C6F3AC6E09D}"/>
              </a:ext>
            </a:extLst>
          </p:cNvPr>
          <p:cNvSpPr>
            <a:spLocks noGrp="1"/>
          </p:cNvSpPr>
          <p:nvPr>
            <p:ph type="title"/>
          </p:nvPr>
        </p:nvSpPr>
        <p:spPr/>
        <p:txBody>
          <a:bodyPr/>
          <a:lstStyle/>
          <a:p>
            <a:r>
              <a:rPr lang="en-US" dirty="0"/>
              <a:t>Experiment overview</a:t>
            </a:r>
          </a:p>
        </p:txBody>
      </p:sp>
      <p:pic>
        <p:nvPicPr>
          <p:cNvPr id="4" name="Content Placeholder 4">
            <a:extLst>
              <a:ext uri="{FF2B5EF4-FFF2-40B4-BE49-F238E27FC236}">
                <a16:creationId xmlns:a16="http://schemas.microsoft.com/office/drawing/2014/main" id="{7CAE68F2-501F-1252-8FBA-2D0713319045}"/>
              </a:ext>
            </a:extLst>
          </p:cNvPr>
          <p:cNvPicPr>
            <a:picLocks noGrp="1" noChangeAspect="1"/>
          </p:cNvPicPr>
          <p:nvPr>
            <p:ph idx="1"/>
          </p:nvPr>
        </p:nvPicPr>
        <p:blipFill rotWithShape="1">
          <a:blip r:embed="rId2"/>
          <a:srcRect l="12427" t="23231" r="70476" b="59824"/>
          <a:stretch/>
        </p:blipFill>
        <p:spPr>
          <a:xfrm>
            <a:off x="4178300" y="1426369"/>
            <a:ext cx="1727200" cy="1487448"/>
          </a:xfrm>
          <a:prstGeom prst="rect">
            <a:avLst/>
          </a:prstGeom>
        </p:spPr>
      </p:pic>
      <p:pic>
        <p:nvPicPr>
          <p:cNvPr id="5" name="Picture 2" descr="What is Perception? | IxDF">
            <a:extLst>
              <a:ext uri="{FF2B5EF4-FFF2-40B4-BE49-F238E27FC236}">
                <a16:creationId xmlns:a16="http://schemas.microsoft.com/office/drawing/2014/main" id="{0D4A9126-E23F-09E1-202B-C3CCDCB43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57" t="33011" r="58894" b="35195"/>
          <a:stretch/>
        </p:blipFill>
        <p:spPr bwMode="auto">
          <a:xfrm>
            <a:off x="1446855" y="1608140"/>
            <a:ext cx="1090219" cy="112390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4D663E5C-59A4-C29C-D4B2-238A89D14579}"/>
              </a:ext>
            </a:extLst>
          </p:cNvPr>
          <p:cNvGrpSpPr/>
          <p:nvPr/>
        </p:nvGrpSpPr>
        <p:grpSpPr>
          <a:xfrm>
            <a:off x="6013177" y="1486151"/>
            <a:ext cx="4505946" cy="1200329"/>
            <a:chOff x="5905500" y="1901053"/>
            <a:chExt cx="4505946" cy="1200329"/>
          </a:xfrm>
        </p:grpSpPr>
        <p:grpSp>
          <p:nvGrpSpPr>
            <p:cNvPr id="26" name="Group 25">
              <a:extLst>
                <a:ext uri="{FF2B5EF4-FFF2-40B4-BE49-F238E27FC236}">
                  <a16:creationId xmlns:a16="http://schemas.microsoft.com/office/drawing/2014/main" id="{DAA191A5-BE09-EDB1-3550-CEAA3E949535}"/>
                </a:ext>
              </a:extLst>
            </p:cNvPr>
            <p:cNvGrpSpPr/>
            <p:nvPr/>
          </p:nvGrpSpPr>
          <p:grpSpPr>
            <a:xfrm>
              <a:off x="5905500" y="2090681"/>
              <a:ext cx="1104900" cy="827087"/>
              <a:chOff x="5905500" y="2090681"/>
              <a:chExt cx="1104900" cy="827087"/>
            </a:xfrm>
          </p:grpSpPr>
          <p:cxnSp>
            <p:nvCxnSpPr>
              <p:cNvPr id="16" name="Straight Arrow Connector 15">
                <a:extLst>
                  <a:ext uri="{FF2B5EF4-FFF2-40B4-BE49-F238E27FC236}">
                    <a16:creationId xmlns:a16="http://schemas.microsoft.com/office/drawing/2014/main" id="{81D5FA2E-7E0E-D955-6A06-5B602B4B72EC}"/>
                  </a:ext>
                </a:extLst>
              </p:cNvPr>
              <p:cNvCxnSpPr>
                <a:cxnSpLocks/>
              </p:cNvCxnSpPr>
              <p:nvPr/>
            </p:nvCxnSpPr>
            <p:spPr>
              <a:xfrm flipH="1">
                <a:off x="5905500" y="2090681"/>
                <a:ext cx="1104900" cy="52283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1E0789-DE0F-4D52-2FFD-317766E99C65}"/>
                  </a:ext>
                </a:extLst>
              </p:cNvPr>
              <p:cNvCxnSpPr>
                <a:cxnSpLocks/>
              </p:cNvCxnSpPr>
              <p:nvPr/>
            </p:nvCxnSpPr>
            <p:spPr>
              <a:xfrm flipH="1">
                <a:off x="5905500" y="2356065"/>
                <a:ext cx="1104900" cy="257448"/>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AFC061-14CF-9588-BB7D-8B34E7B454E1}"/>
                  </a:ext>
                </a:extLst>
              </p:cNvPr>
              <p:cNvCxnSpPr>
                <a:cxnSpLocks/>
              </p:cNvCxnSpPr>
              <p:nvPr/>
            </p:nvCxnSpPr>
            <p:spPr>
              <a:xfrm flipH="1" flipV="1">
                <a:off x="5905500" y="2613513"/>
                <a:ext cx="1104900" cy="25718"/>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928099-952E-02A2-579B-A543CBB7954A}"/>
                  </a:ext>
                </a:extLst>
              </p:cNvPr>
              <p:cNvCxnSpPr>
                <a:cxnSpLocks/>
              </p:cNvCxnSpPr>
              <p:nvPr/>
            </p:nvCxnSpPr>
            <p:spPr>
              <a:xfrm flipH="1" flipV="1">
                <a:off x="5905500" y="2613513"/>
                <a:ext cx="1104900" cy="30425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BC61F97D-4451-9029-D895-F57E5C26D1FF}"/>
                </a:ext>
              </a:extLst>
            </p:cNvPr>
            <p:cNvSpPr txBox="1"/>
            <p:nvPr/>
          </p:nvSpPr>
          <p:spPr>
            <a:xfrm>
              <a:off x="6899896" y="1901053"/>
              <a:ext cx="35115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Calibrated Target Angle</a:t>
              </a:r>
            </a:p>
            <a:p>
              <a:pPr marL="285750" indent="-285750">
                <a:buFont typeface="Arial" panose="020B0604020202020204" pitchFamily="34" charset="0"/>
                <a:buChar char="•"/>
              </a:pPr>
              <a:r>
                <a:rPr lang="en-US" dirty="0"/>
                <a:t>Coherence Level</a:t>
              </a:r>
            </a:p>
            <a:p>
              <a:pPr marL="285750" indent="-285750">
                <a:buFont typeface="Arial" panose="020B0604020202020204" pitchFamily="34" charset="0"/>
                <a:buChar char="•"/>
              </a:pPr>
              <a:r>
                <a:rPr lang="en-US" dirty="0"/>
                <a:t>Focused/Divided Attention</a:t>
              </a:r>
            </a:p>
            <a:p>
              <a:pPr marL="285750" indent="-285750">
                <a:buFont typeface="Arial" panose="020B0604020202020204" pitchFamily="34" charset="0"/>
                <a:buChar char="•"/>
              </a:pPr>
              <a:r>
                <a:rPr lang="en-US" dirty="0"/>
                <a:t>Expected Orientation</a:t>
              </a:r>
            </a:p>
          </p:txBody>
        </p:sp>
      </p:grpSp>
      <p:cxnSp>
        <p:nvCxnSpPr>
          <p:cNvPr id="33" name="Straight Arrow Connector 32">
            <a:extLst>
              <a:ext uri="{FF2B5EF4-FFF2-40B4-BE49-F238E27FC236}">
                <a16:creationId xmlns:a16="http://schemas.microsoft.com/office/drawing/2014/main" id="{9C61131B-2D1D-8434-CAC3-D80D2EE7388E}"/>
              </a:ext>
            </a:extLst>
          </p:cNvPr>
          <p:cNvCxnSpPr>
            <a:stCxn id="5" idx="3"/>
            <a:endCxn id="4" idx="1"/>
          </p:cNvCxnSpPr>
          <p:nvPr/>
        </p:nvCxnSpPr>
        <p:spPr>
          <a:xfrm>
            <a:off x="2537074" y="2170093"/>
            <a:ext cx="1641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ight Brace 38">
            <a:extLst>
              <a:ext uri="{FF2B5EF4-FFF2-40B4-BE49-F238E27FC236}">
                <a16:creationId xmlns:a16="http://schemas.microsoft.com/office/drawing/2014/main" id="{B852396D-200A-1F20-EBD8-C89DA8449B8F}"/>
              </a:ext>
            </a:extLst>
          </p:cNvPr>
          <p:cNvSpPr/>
          <p:nvPr/>
        </p:nvSpPr>
        <p:spPr>
          <a:xfrm>
            <a:off x="10265670" y="1486152"/>
            <a:ext cx="253454" cy="13306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5F552FFC-68B1-3BD5-E442-13C29B4900CB}"/>
              </a:ext>
            </a:extLst>
          </p:cNvPr>
          <p:cNvSpPr txBox="1"/>
          <p:nvPr/>
        </p:nvSpPr>
        <p:spPr>
          <a:xfrm rot="5400000">
            <a:off x="10232041" y="1998625"/>
            <a:ext cx="1295291" cy="369332"/>
          </a:xfrm>
          <a:prstGeom prst="rect">
            <a:avLst/>
          </a:prstGeom>
          <a:noFill/>
        </p:spPr>
        <p:txBody>
          <a:bodyPr wrap="none" rtlCol="0">
            <a:spAutoFit/>
          </a:bodyPr>
          <a:lstStyle/>
          <a:p>
            <a:r>
              <a:rPr lang="en-US" dirty="0"/>
              <a:t>Covariates</a:t>
            </a:r>
          </a:p>
        </p:txBody>
      </p:sp>
      <p:grpSp>
        <p:nvGrpSpPr>
          <p:cNvPr id="52" name="Group 51">
            <a:extLst>
              <a:ext uri="{FF2B5EF4-FFF2-40B4-BE49-F238E27FC236}">
                <a16:creationId xmlns:a16="http://schemas.microsoft.com/office/drawing/2014/main" id="{52B348C7-977E-4CD0-D720-36415757D55E}"/>
              </a:ext>
            </a:extLst>
          </p:cNvPr>
          <p:cNvGrpSpPr/>
          <p:nvPr/>
        </p:nvGrpSpPr>
        <p:grpSpPr>
          <a:xfrm>
            <a:off x="1487140" y="3179201"/>
            <a:ext cx="9577213" cy="1240095"/>
            <a:chOff x="1487140" y="3179201"/>
            <a:chExt cx="9577213" cy="1240095"/>
          </a:xfrm>
        </p:grpSpPr>
        <p:pic>
          <p:nvPicPr>
            <p:cNvPr id="6" name="Picture 2" descr="What is Perception? | IxDF">
              <a:extLst>
                <a:ext uri="{FF2B5EF4-FFF2-40B4-BE49-F238E27FC236}">
                  <a16:creationId xmlns:a16="http://schemas.microsoft.com/office/drawing/2014/main" id="{29F5EAA5-847B-F014-215B-2615D2E7B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71" t="32360" r="23752" b="36452"/>
            <a:stretch/>
          </p:blipFill>
          <p:spPr bwMode="auto">
            <a:xfrm>
              <a:off x="1487140" y="3210900"/>
              <a:ext cx="1009650" cy="110182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68C701AC-3554-0358-25AE-2EF8884C1018}"/>
                </a:ext>
              </a:extLst>
            </p:cNvPr>
            <p:cNvPicPr>
              <a:picLocks noChangeAspect="1"/>
            </p:cNvPicPr>
            <p:nvPr/>
          </p:nvPicPr>
          <p:blipFill rotWithShape="1">
            <a:blip r:embed="rId2"/>
            <a:srcRect l="64187" t="6732" b="76801"/>
            <a:stretch/>
          </p:blipFill>
          <p:spPr>
            <a:xfrm>
              <a:off x="3539097" y="3179201"/>
              <a:ext cx="2916708" cy="1165225"/>
            </a:xfrm>
            <a:prstGeom prst="rect">
              <a:avLst/>
            </a:prstGeom>
          </p:spPr>
        </p:pic>
        <p:sp>
          <p:nvSpPr>
            <p:cNvPr id="28" name="TextBox 27">
              <a:extLst>
                <a:ext uri="{FF2B5EF4-FFF2-40B4-BE49-F238E27FC236}">
                  <a16:creationId xmlns:a16="http://schemas.microsoft.com/office/drawing/2014/main" id="{F771B95C-D8B0-0FB0-F349-0B3697FD0AA1}"/>
                </a:ext>
              </a:extLst>
            </p:cNvPr>
            <p:cNvSpPr txBox="1"/>
            <p:nvPr/>
          </p:nvSpPr>
          <p:spPr>
            <a:xfrm>
              <a:off x="7007574" y="3577147"/>
              <a:ext cx="2684068" cy="369332"/>
            </a:xfrm>
            <a:prstGeom prst="rect">
              <a:avLst/>
            </a:prstGeom>
            <a:noFill/>
          </p:spPr>
          <p:txBody>
            <a:bodyPr wrap="none" rtlCol="0">
              <a:spAutoFit/>
            </a:bodyPr>
            <a:lstStyle/>
            <a:p>
              <a:pPr marL="285750" indent="-285750">
                <a:buFont typeface="Arial" panose="020B0604020202020204" pitchFamily="34" charset="0"/>
                <a:buChar char="•"/>
              </a:pPr>
              <a:r>
                <a:rPr lang="en-US" dirty="0"/>
                <a:t>Final response Angle</a:t>
              </a:r>
            </a:p>
          </p:txBody>
        </p:sp>
        <p:cxnSp>
          <p:nvCxnSpPr>
            <p:cNvPr id="30" name="Straight Arrow Connector 29">
              <a:extLst>
                <a:ext uri="{FF2B5EF4-FFF2-40B4-BE49-F238E27FC236}">
                  <a16:creationId xmlns:a16="http://schemas.microsoft.com/office/drawing/2014/main" id="{19AF9E21-DBCB-0EC9-E731-DD06BFC3304B}"/>
                </a:ext>
              </a:extLst>
            </p:cNvPr>
            <p:cNvCxnSpPr>
              <a:cxnSpLocks/>
            </p:cNvCxnSpPr>
            <p:nvPr/>
          </p:nvCxnSpPr>
          <p:spPr>
            <a:xfrm flipH="1">
              <a:off x="6013178" y="3761813"/>
              <a:ext cx="1104900" cy="18503"/>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39905C8-8E51-CCBE-8B91-D6401E05AAFF}"/>
                </a:ext>
              </a:extLst>
            </p:cNvPr>
            <p:cNvCxnSpPr>
              <a:stCxn id="6" idx="3"/>
              <a:endCxn id="7" idx="1"/>
            </p:cNvCxnSpPr>
            <p:nvPr/>
          </p:nvCxnSpPr>
          <p:spPr>
            <a:xfrm>
              <a:off x="2496790" y="3761813"/>
              <a:ext cx="10423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ight Brace 39">
              <a:extLst>
                <a:ext uri="{FF2B5EF4-FFF2-40B4-BE49-F238E27FC236}">
                  <a16:creationId xmlns:a16="http://schemas.microsoft.com/office/drawing/2014/main" id="{65FED26C-7531-2D45-4812-B71D32073C90}"/>
                </a:ext>
              </a:extLst>
            </p:cNvPr>
            <p:cNvSpPr/>
            <p:nvPr/>
          </p:nvSpPr>
          <p:spPr>
            <a:xfrm>
              <a:off x="10262010" y="3533621"/>
              <a:ext cx="253727" cy="4563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C5E44817-6DC8-F28E-4415-3C4A5BAB06AF}"/>
                </a:ext>
              </a:extLst>
            </p:cNvPr>
            <p:cNvSpPr txBox="1"/>
            <p:nvPr/>
          </p:nvSpPr>
          <p:spPr>
            <a:xfrm rot="5400000">
              <a:off x="10267981" y="3622924"/>
              <a:ext cx="1223412" cy="369332"/>
            </a:xfrm>
            <a:prstGeom prst="rect">
              <a:avLst/>
            </a:prstGeom>
            <a:noFill/>
          </p:spPr>
          <p:txBody>
            <a:bodyPr wrap="none" rtlCol="0">
              <a:spAutoFit/>
            </a:bodyPr>
            <a:lstStyle/>
            <a:p>
              <a:r>
                <a:rPr lang="en-US" dirty="0"/>
                <a:t>Emissions</a:t>
              </a:r>
            </a:p>
          </p:txBody>
        </p:sp>
      </p:grpSp>
      <p:grpSp>
        <p:nvGrpSpPr>
          <p:cNvPr id="51" name="Group 50">
            <a:extLst>
              <a:ext uri="{FF2B5EF4-FFF2-40B4-BE49-F238E27FC236}">
                <a16:creationId xmlns:a16="http://schemas.microsoft.com/office/drawing/2014/main" id="{1C797A6F-977C-403E-24D4-013DE85EF639}"/>
              </a:ext>
            </a:extLst>
          </p:cNvPr>
          <p:cNvGrpSpPr/>
          <p:nvPr/>
        </p:nvGrpSpPr>
        <p:grpSpPr>
          <a:xfrm>
            <a:off x="1124921" y="4793707"/>
            <a:ext cx="9663959" cy="1797588"/>
            <a:chOff x="1124921" y="4793707"/>
            <a:chExt cx="9663959" cy="1797588"/>
          </a:xfrm>
        </p:grpSpPr>
        <p:grpSp>
          <p:nvGrpSpPr>
            <p:cNvPr id="11" name="Group 10">
              <a:extLst>
                <a:ext uri="{FF2B5EF4-FFF2-40B4-BE49-F238E27FC236}">
                  <a16:creationId xmlns:a16="http://schemas.microsoft.com/office/drawing/2014/main" id="{CEC9FBFA-E9E3-59BB-5EB1-64B8A93F480A}"/>
                </a:ext>
              </a:extLst>
            </p:cNvPr>
            <p:cNvGrpSpPr/>
            <p:nvPr/>
          </p:nvGrpSpPr>
          <p:grpSpPr>
            <a:xfrm>
              <a:off x="4745324" y="5593054"/>
              <a:ext cx="2535706" cy="769441"/>
              <a:chOff x="5016500" y="3429000"/>
              <a:chExt cx="2535706" cy="769441"/>
            </a:xfrm>
          </p:grpSpPr>
          <p:sp>
            <p:nvSpPr>
              <p:cNvPr id="8" name="TextBox 7">
                <a:extLst>
                  <a:ext uri="{FF2B5EF4-FFF2-40B4-BE49-F238E27FC236}">
                    <a16:creationId xmlns:a16="http://schemas.microsoft.com/office/drawing/2014/main" id="{D098CFE0-EE89-40A9-D2FB-A67AB564D22F}"/>
                  </a:ext>
                </a:extLst>
              </p:cNvPr>
              <p:cNvSpPr txBox="1"/>
              <p:nvPr/>
            </p:nvSpPr>
            <p:spPr>
              <a:xfrm>
                <a:off x="5016500" y="3429000"/>
                <a:ext cx="2444900" cy="584775"/>
              </a:xfrm>
              <a:prstGeom prst="rect">
                <a:avLst/>
              </a:prstGeom>
              <a:noFill/>
            </p:spPr>
            <p:txBody>
              <a:bodyPr wrap="none" rtlCol="0">
                <a:spAutoFit/>
              </a:bodyPr>
              <a:lstStyle/>
              <a:p>
                <a:r>
                  <a:rPr lang="en-US" sz="3200" dirty="0"/>
                  <a:t>* </a:t>
                </a:r>
                <a:r>
                  <a:rPr lang="en-US" sz="3200" b="1" dirty="0"/>
                  <a:t>120</a:t>
                </a:r>
                <a:r>
                  <a:rPr lang="en-US" sz="3200" dirty="0"/>
                  <a:t> * </a:t>
                </a:r>
                <a:r>
                  <a:rPr lang="en-US" sz="3200" b="1" dirty="0"/>
                  <a:t>260</a:t>
                </a:r>
              </a:p>
            </p:txBody>
          </p:sp>
          <p:sp>
            <p:nvSpPr>
              <p:cNvPr id="9" name="TextBox 8">
                <a:extLst>
                  <a:ext uri="{FF2B5EF4-FFF2-40B4-BE49-F238E27FC236}">
                    <a16:creationId xmlns:a16="http://schemas.microsoft.com/office/drawing/2014/main" id="{817A6306-E98C-62DA-52F8-8483AD1B659C}"/>
                  </a:ext>
                </a:extLst>
              </p:cNvPr>
              <p:cNvSpPr txBox="1"/>
              <p:nvPr/>
            </p:nvSpPr>
            <p:spPr>
              <a:xfrm>
                <a:off x="5423227" y="3815172"/>
                <a:ext cx="683200" cy="369332"/>
              </a:xfrm>
              <a:prstGeom prst="rect">
                <a:avLst/>
              </a:prstGeom>
              <a:noFill/>
            </p:spPr>
            <p:txBody>
              <a:bodyPr wrap="none" rtlCol="0">
                <a:spAutoFit/>
              </a:bodyPr>
              <a:lstStyle/>
              <a:p>
                <a:r>
                  <a:rPr lang="en-US" dirty="0"/>
                  <a:t>trials</a:t>
                </a:r>
              </a:p>
            </p:txBody>
          </p:sp>
          <p:sp>
            <p:nvSpPr>
              <p:cNvPr id="10" name="TextBox 9">
                <a:extLst>
                  <a:ext uri="{FF2B5EF4-FFF2-40B4-BE49-F238E27FC236}">
                    <a16:creationId xmlns:a16="http://schemas.microsoft.com/office/drawing/2014/main" id="{3AA34E91-8E2D-882E-FE3A-FA1A28D2F8AE}"/>
                  </a:ext>
                </a:extLst>
              </p:cNvPr>
              <p:cNvSpPr txBox="1"/>
              <p:nvPr/>
            </p:nvSpPr>
            <p:spPr>
              <a:xfrm>
                <a:off x="6492300" y="3829109"/>
                <a:ext cx="1059906" cy="369332"/>
              </a:xfrm>
              <a:prstGeom prst="rect">
                <a:avLst/>
              </a:prstGeom>
              <a:noFill/>
            </p:spPr>
            <p:txBody>
              <a:bodyPr wrap="none" rtlCol="0">
                <a:spAutoFit/>
              </a:bodyPr>
              <a:lstStyle/>
              <a:p>
                <a:r>
                  <a:rPr lang="en-US" dirty="0"/>
                  <a:t>sessions</a:t>
                </a:r>
              </a:p>
            </p:txBody>
          </p:sp>
        </p:grpSp>
        <p:pic>
          <p:nvPicPr>
            <p:cNvPr id="2050" name="Picture 2">
              <a:extLst>
                <a:ext uri="{FF2B5EF4-FFF2-40B4-BE49-F238E27FC236}">
                  <a16:creationId xmlns:a16="http://schemas.microsoft.com/office/drawing/2014/main" id="{7B48F025-42DD-633C-D76C-8F7B211DF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921" y="4793707"/>
              <a:ext cx="3676184" cy="1797588"/>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a:extLst>
                <a:ext uri="{FF2B5EF4-FFF2-40B4-BE49-F238E27FC236}">
                  <a16:creationId xmlns:a16="http://schemas.microsoft.com/office/drawing/2014/main" id="{F999EE26-F443-C93E-7E04-CBF70F281700}"/>
                </a:ext>
              </a:extLst>
            </p:cNvPr>
            <p:cNvCxnSpPr>
              <a:cxnSpLocks/>
            </p:cNvCxnSpPr>
            <p:nvPr/>
          </p:nvCxnSpPr>
          <p:spPr>
            <a:xfrm>
              <a:off x="6751077" y="5461000"/>
              <a:ext cx="193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FAD370B-26D7-64BF-A52A-68B142052FC1}"/>
                </a:ext>
              </a:extLst>
            </p:cNvPr>
            <p:cNvSpPr txBox="1"/>
            <p:nvPr/>
          </p:nvSpPr>
          <p:spPr>
            <a:xfrm>
              <a:off x="5620777" y="5004614"/>
              <a:ext cx="4593886" cy="369332"/>
            </a:xfrm>
            <a:prstGeom prst="rect">
              <a:avLst/>
            </a:prstGeom>
            <a:noFill/>
          </p:spPr>
          <p:txBody>
            <a:bodyPr wrap="none" rtlCol="0">
              <a:spAutoFit/>
            </a:bodyPr>
            <a:lstStyle/>
            <a:p>
              <a:r>
                <a:rPr lang="en-US" dirty="0"/>
                <a:t>Resampled, in-order, without replacement</a:t>
              </a:r>
            </a:p>
          </p:txBody>
        </p:sp>
        <p:grpSp>
          <p:nvGrpSpPr>
            <p:cNvPr id="47" name="Group 46">
              <a:extLst>
                <a:ext uri="{FF2B5EF4-FFF2-40B4-BE49-F238E27FC236}">
                  <a16:creationId xmlns:a16="http://schemas.microsoft.com/office/drawing/2014/main" id="{607BE527-E846-5A3C-AA26-1E93701FEBD3}"/>
                </a:ext>
              </a:extLst>
            </p:cNvPr>
            <p:cNvGrpSpPr/>
            <p:nvPr/>
          </p:nvGrpSpPr>
          <p:grpSpPr>
            <a:xfrm>
              <a:off x="8343980" y="5548055"/>
              <a:ext cx="2444900" cy="787254"/>
              <a:chOff x="5016500" y="3429000"/>
              <a:chExt cx="2444900" cy="787254"/>
            </a:xfrm>
          </p:grpSpPr>
          <p:sp>
            <p:nvSpPr>
              <p:cNvPr id="48" name="TextBox 47">
                <a:extLst>
                  <a:ext uri="{FF2B5EF4-FFF2-40B4-BE49-F238E27FC236}">
                    <a16:creationId xmlns:a16="http://schemas.microsoft.com/office/drawing/2014/main" id="{F1DDB089-D1D9-C20D-F680-188698F9ADF0}"/>
                  </a:ext>
                </a:extLst>
              </p:cNvPr>
              <p:cNvSpPr txBox="1"/>
              <p:nvPr/>
            </p:nvSpPr>
            <p:spPr>
              <a:xfrm>
                <a:off x="5016500" y="3429000"/>
                <a:ext cx="2444900" cy="584775"/>
              </a:xfrm>
              <a:prstGeom prst="rect">
                <a:avLst/>
              </a:prstGeom>
              <a:noFill/>
            </p:spPr>
            <p:txBody>
              <a:bodyPr wrap="none" rtlCol="0">
                <a:spAutoFit/>
              </a:bodyPr>
              <a:lstStyle/>
              <a:p>
                <a:r>
                  <a:rPr lang="en-US" sz="3200" dirty="0"/>
                  <a:t>* </a:t>
                </a:r>
                <a:r>
                  <a:rPr lang="en-US" sz="3200" b="1" dirty="0"/>
                  <a:t>20</a:t>
                </a:r>
                <a:r>
                  <a:rPr lang="en-US" sz="3200" dirty="0"/>
                  <a:t> * </a:t>
                </a:r>
                <a:r>
                  <a:rPr lang="en-US" sz="3200" b="1" dirty="0"/>
                  <a:t>1300</a:t>
                </a:r>
              </a:p>
            </p:txBody>
          </p:sp>
          <p:sp>
            <p:nvSpPr>
              <p:cNvPr id="49" name="TextBox 48">
                <a:extLst>
                  <a:ext uri="{FF2B5EF4-FFF2-40B4-BE49-F238E27FC236}">
                    <a16:creationId xmlns:a16="http://schemas.microsoft.com/office/drawing/2014/main" id="{DAA79600-DB64-21B3-479D-752ECFF1D59B}"/>
                  </a:ext>
                </a:extLst>
              </p:cNvPr>
              <p:cNvSpPr txBox="1"/>
              <p:nvPr/>
            </p:nvSpPr>
            <p:spPr>
              <a:xfrm>
                <a:off x="5338544" y="3846922"/>
                <a:ext cx="683200" cy="369332"/>
              </a:xfrm>
              <a:prstGeom prst="rect">
                <a:avLst/>
              </a:prstGeom>
              <a:noFill/>
            </p:spPr>
            <p:txBody>
              <a:bodyPr wrap="none" rtlCol="0">
                <a:spAutoFit/>
              </a:bodyPr>
              <a:lstStyle/>
              <a:p>
                <a:r>
                  <a:rPr lang="en-US" dirty="0"/>
                  <a:t>trials</a:t>
                </a:r>
              </a:p>
            </p:txBody>
          </p:sp>
          <p:sp>
            <p:nvSpPr>
              <p:cNvPr id="50" name="TextBox 49">
                <a:extLst>
                  <a:ext uri="{FF2B5EF4-FFF2-40B4-BE49-F238E27FC236}">
                    <a16:creationId xmlns:a16="http://schemas.microsoft.com/office/drawing/2014/main" id="{97C5FF65-544D-C040-3B62-7BB2E24018B9}"/>
                  </a:ext>
                </a:extLst>
              </p:cNvPr>
              <p:cNvSpPr txBox="1"/>
              <p:nvPr/>
            </p:nvSpPr>
            <p:spPr>
              <a:xfrm>
                <a:off x="6307634" y="3846922"/>
                <a:ext cx="1059906" cy="369332"/>
              </a:xfrm>
              <a:prstGeom prst="rect">
                <a:avLst/>
              </a:prstGeom>
              <a:noFill/>
            </p:spPr>
            <p:txBody>
              <a:bodyPr wrap="none" rtlCol="0">
                <a:spAutoFit/>
              </a:bodyPr>
              <a:lstStyle/>
              <a:p>
                <a:r>
                  <a:rPr lang="en-US" dirty="0"/>
                  <a:t>sessions</a:t>
                </a:r>
              </a:p>
            </p:txBody>
          </p:sp>
        </p:grpSp>
      </p:grpSp>
      <p:sp>
        <p:nvSpPr>
          <p:cNvPr id="3" name="TextBox 2">
            <a:extLst>
              <a:ext uri="{FF2B5EF4-FFF2-40B4-BE49-F238E27FC236}">
                <a16:creationId xmlns:a16="http://schemas.microsoft.com/office/drawing/2014/main" id="{C6BA1F9B-F0F5-6E07-C641-0E335DC66ED1}"/>
              </a:ext>
            </a:extLst>
          </p:cNvPr>
          <p:cNvSpPr txBox="1"/>
          <p:nvPr/>
        </p:nvSpPr>
        <p:spPr>
          <a:xfrm>
            <a:off x="8666024" y="6292416"/>
            <a:ext cx="1828129" cy="369332"/>
          </a:xfrm>
          <a:prstGeom prst="rect">
            <a:avLst/>
          </a:prstGeom>
          <a:noFill/>
        </p:spPr>
        <p:txBody>
          <a:bodyPr wrap="none" rtlCol="0">
            <a:spAutoFit/>
          </a:bodyPr>
          <a:lstStyle/>
          <a:p>
            <a:r>
              <a:rPr lang="en-US" dirty="0"/>
              <a:t>80:20 </a:t>
            </a:r>
            <a:r>
              <a:rPr lang="en-US" dirty="0" err="1"/>
              <a:t>train:test</a:t>
            </a:r>
            <a:endParaRPr lang="en-US" dirty="0"/>
          </a:p>
        </p:txBody>
      </p:sp>
    </p:spTree>
    <p:extLst>
      <p:ext uri="{BB962C8B-B14F-4D97-AF65-F5344CB8AC3E}">
        <p14:creationId xmlns:p14="http://schemas.microsoft.com/office/powerpoint/2010/main" val="3351983800"/>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474</TotalTime>
  <Words>1510</Words>
  <Application>Microsoft Office PowerPoint</Application>
  <PresentationFormat>Widescreen</PresentationFormat>
  <Paragraphs>143</Paragraphs>
  <Slides>22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Aharoni</vt:lpstr>
      <vt:lpstr>Aptos</vt:lpstr>
      <vt:lpstr>Arial</vt:lpstr>
      <vt:lpstr>Avenir Next LT Pro</vt:lpstr>
      <vt:lpstr>Calibri</vt:lpstr>
      <vt:lpstr>Harding</vt:lpstr>
      <vt:lpstr>ShapesVTI</vt:lpstr>
      <vt:lpstr>Inferring latent strategies in human decision making</vt:lpstr>
      <vt:lpstr>Open question in neuroscience</vt:lpstr>
      <vt:lpstr>Perceptual Decision Making</vt:lpstr>
      <vt:lpstr>Inferring the latent mechanisms</vt:lpstr>
      <vt:lpstr>Prior research - Ashwood et al</vt:lpstr>
      <vt:lpstr>PowerPoint Presentation</vt:lpstr>
      <vt:lpstr>Experiment overview</vt:lpstr>
      <vt:lpstr>Analysis</vt:lpstr>
      <vt:lpstr>Experiment overview</vt:lpstr>
      <vt:lpstr>Key modeling constraints</vt:lpstr>
      <vt:lpstr>State Space Models to the rescue</vt:lpstr>
      <vt:lpstr>Modeling the circular emissions</vt:lpstr>
      <vt:lpstr>Model</vt:lpstr>
      <vt:lpstr>How to prep the features for the model</vt:lpstr>
      <vt:lpstr>  Which model to choose?</vt:lpstr>
      <vt:lpstr>1 “Engaged” state &amp; 2 “Biased” states</vt:lpstr>
      <vt:lpstr>Subjects don’t change states often</vt:lpstr>
      <vt:lpstr>PowerPoint Presentation</vt:lpstr>
      <vt:lpstr>Thank you!</vt:lpstr>
      <vt:lpstr>Appendix</vt:lpstr>
      <vt:lpstr>Single Example Session</vt:lpstr>
      <vt:lpstr>Stat testing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Space Project</dc:title>
  <dc:creator>rgs2151</dc:creator>
  <cp:lastModifiedBy>rgs2151</cp:lastModifiedBy>
  <cp:revision>20</cp:revision>
  <dcterms:created xsi:type="dcterms:W3CDTF">2024-03-21T08:37:02Z</dcterms:created>
  <dcterms:modified xsi:type="dcterms:W3CDTF">2024-03-22T14:03:37Z</dcterms:modified>
</cp:coreProperties>
</file>